
<file path=[Content_Types].xml><?xml version="1.0" encoding="utf-8"?>
<Types xmlns="http://schemas.openxmlformats.org/package/2006/content-types">
  <Default Extension="xml" ContentType="application/xml"/>
  <Default Extension="WAV" ContentType="audio/x-wav"/>
  <Default Extension="doc" ContentType="application/msword"/>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6" r:id="rId1"/>
  </p:sldMasterIdLst>
  <p:notesMasterIdLst>
    <p:notesMasterId r:id="rId118"/>
  </p:notesMasterIdLst>
  <p:handoutMasterIdLst>
    <p:handoutMasterId r:id="rId119"/>
  </p:handoutMasterIdLst>
  <p:sldIdLst>
    <p:sldId id="497" r:id="rId2"/>
    <p:sldId id="410" r:id="rId3"/>
    <p:sldId id="431" r:id="rId4"/>
    <p:sldId id="407" r:id="rId5"/>
    <p:sldId id="321" r:id="rId6"/>
    <p:sldId id="343" r:id="rId7"/>
    <p:sldId id="344" r:id="rId8"/>
    <p:sldId id="345" r:id="rId9"/>
    <p:sldId id="354" r:id="rId10"/>
    <p:sldId id="355" r:id="rId11"/>
    <p:sldId id="356" r:id="rId12"/>
    <p:sldId id="360" r:id="rId13"/>
    <p:sldId id="361" r:id="rId14"/>
    <p:sldId id="362" r:id="rId15"/>
    <p:sldId id="357" r:id="rId16"/>
    <p:sldId id="363" r:id="rId17"/>
    <p:sldId id="327" r:id="rId18"/>
    <p:sldId id="336" r:id="rId19"/>
    <p:sldId id="328" r:id="rId20"/>
    <p:sldId id="329" r:id="rId21"/>
    <p:sldId id="415" r:id="rId22"/>
    <p:sldId id="421" r:id="rId23"/>
    <p:sldId id="323" r:id="rId24"/>
    <p:sldId id="324" r:id="rId25"/>
    <p:sldId id="325" r:id="rId26"/>
    <p:sldId id="260" r:id="rId27"/>
    <p:sldId id="349" r:id="rId28"/>
    <p:sldId id="261" r:id="rId29"/>
    <p:sldId id="262" r:id="rId30"/>
    <p:sldId id="422" r:id="rId31"/>
    <p:sldId id="424" r:id="rId32"/>
    <p:sldId id="265" r:id="rId33"/>
    <p:sldId id="266" r:id="rId34"/>
    <p:sldId id="425" r:id="rId35"/>
    <p:sldId id="426" r:id="rId36"/>
    <p:sldId id="268" r:id="rId37"/>
    <p:sldId id="270" r:id="rId38"/>
    <p:sldId id="271" r:id="rId39"/>
    <p:sldId id="272" r:id="rId40"/>
    <p:sldId id="273" r:id="rId41"/>
    <p:sldId id="274" r:id="rId42"/>
    <p:sldId id="275" r:id="rId43"/>
    <p:sldId id="276" r:id="rId44"/>
    <p:sldId id="428" r:id="rId45"/>
    <p:sldId id="427" r:id="rId46"/>
    <p:sldId id="279" r:id="rId47"/>
    <p:sldId id="281" r:id="rId48"/>
    <p:sldId id="282" r:id="rId49"/>
    <p:sldId id="284" r:id="rId50"/>
    <p:sldId id="416" r:id="rId51"/>
    <p:sldId id="417" r:id="rId52"/>
    <p:sldId id="418" r:id="rId53"/>
    <p:sldId id="419" r:id="rId54"/>
    <p:sldId id="298" r:id="rId55"/>
    <p:sldId id="433" r:id="rId56"/>
    <p:sldId id="434" r:id="rId57"/>
    <p:sldId id="300" r:id="rId58"/>
    <p:sldId id="304" r:id="rId59"/>
    <p:sldId id="302" r:id="rId60"/>
    <p:sldId id="436" r:id="rId61"/>
    <p:sldId id="307" r:id="rId62"/>
    <p:sldId id="441" r:id="rId63"/>
    <p:sldId id="442" r:id="rId64"/>
    <p:sldId id="443" r:id="rId65"/>
    <p:sldId id="439" r:id="rId66"/>
    <p:sldId id="444" r:id="rId67"/>
    <p:sldId id="299" r:id="rId68"/>
    <p:sldId id="350" r:id="rId69"/>
    <p:sldId id="496" r:id="rId70"/>
    <p:sldId id="446" r:id="rId71"/>
    <p:sldId id="447" r:id="rId72"/>
    <p:sldId id="448" r:id="rId73"/>
    <p:sldId id="449" r:id="rId74"/>
    <p:sldId id="450" r:id="rId75"/>
    <p:sldId id="451" r:id="rId76"/>
    <p:sldId id="452" r:id="rId77"/>
    <p:sldId id="453" r:id="rId78"/>
    <p:sldId id="455" r:id="rId79"/>
    <p:sldId id="456" r:id="rId80"/>
    <p:sldId id="457" r:id="rId81"/>
    <p:sldId id="458" r:id="rId82"/>
    <p:sldId id="459" r:id="rId83"/>
    <p:sldId id="460" r:id="rId84"/>
    <p:sldId id="461" r:id="rId85"/>
    <p:sldId id="462" r:id="rId86"/>
    <p:sldId id="463" r:id="rId87"/>
    <p:sldId id="464" r:id="rId88"/>
    <p:sldId id="465" r:id="rId89"/>
    <p:sldId id="466" r:id="rId90"/>
    <p:sldId id="467" r:id="rId91"/>
    <p:sldId id="468" r:id="rId92"/>
    <p:sldId id="469" r:id="rId93"/>
    <p:sldId id="470" r:id="rId94"/>
    <p:sldId id="471" r:id="rId95"/>
    <p:sldId id="472" r:id="rId96"/>
    <p:sldId id="473" r:id="rId97"/>
    <p:sldId id="474" r:id="rId98"/>
    <p:sldId id="475" r:id="rId99"/>
    <p:sldId id="476" r:id="rId100"/>
    <p:sldId id="477" r:id="rId101"/>
    <p:sldId id="478" r:id="rId102"/>
    <p:sldId id="479" r:id="rId103"/>
    <p:sldId id="480" r:id="rId104"/>
    <p:sldId id="481" r:id="rId105"/>
    <p:sldId id="482" r:id="rId106"/>
    <p:sldId id="483" r:id="rId107"/>
    <p:sldId id="484" r:id="rId108"/>
    <p:sldId id="485" r:id="rId109"/>
    <p:sldId id="486" r:id="rId110"/>
    <p:sldId id="487" r:id="rId111"/>
    <p:sldId id="488" r:id="rId112"/>
    <p:sldId id="489" r:id="rId113"/>
    <p:sldId id="490" r:id="rId114"/>
    <p:sldId id="491" r:id="rId115"/>
    <p:sldId id="492" r:id="rId116"/>
    <p:sldId id="493" r:id="rId117"/>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mn-ea"/>
        <a:cs typeface="+mn-cs"/>
      </a:defRPr>
    </a:lvl1pPr>
    <a:lvl2pPr marL="457200" algn="l" rtl="0" fontAlgn="base">
      <a:spcBef>
        <a:spcPct val="0"/>
      </a:spcBef>
      <a:spcAft>
        <a:spcPct val="0"/>
      </a:spcAft>
      <a:defRPr sz="1600" kern="1200">
        <a:solidFill>
          <a:schemeClr val="tx1"/>
        </a:solidFill>
        <a:latin typeface="Times New Roman" charset="0"/>
        <a:ea typeface="+mn-ea"/>
        <a:cs typeface="+mn-cs"/>
      </a:defRPr>
    </a:lvl2pPr>
    <a:lvl3pPr marL="914400" algn="l" rtl="0" fontAlgn="base">
      <a:spcBef>
        <a:spcPct val="0"/>
      </a:spcBef>
      <a:spcAft>
        <a:spcPct val="0"/>
      </a:spcAft>
      <a:defRPr sz="1600" kern="1200">
        <a:solidFill>
          <a:schemeClr val="tx1"/>
        </a:solidFill>
        <a:latin typeface="Times New Roman" charset="0"/>
        <a:ea typeface="+mn-ea"/>
        <a:cs typeface="+mn-cs"/>
      </a:defRPr>
    </a:lvl3pPr>
    <a:lvl4pPr marL="1371600" algn="l" rtl="0" fontAlgn="base">
      <a:spcBef>
        <a:spcPct val="0"/>
      </a:spcBef>
      <a:spcAft>
        <a:spcPct val="0"/>
      </a:spcAft>
      <a:defRPr sz="1600" kern="1200">
        <a:solidFill>
          <a:schemeClr val="tx1"/>
        </a:solidFill>
        <a:latin typeface="Times New Roman" charset="0"/>
        <a:ea typeface="+mn-ea"/>
        <a:cs typeface="+mn-cs"/>
      </a:defRPr>
    </a:lvl4pPr>
    <a:lvl5pPr marL="1828800" algn="l" rtl="0" fontAlgn="base">
      <a:spcBef>
        <a:spcPct val="0"/>
      </a:spcBef>
      <a:spcAft>
        <a:spcPct val="0"/>
      </a:spcAft>
      <a:defRPr sz="1600" kern="1200">
        <a:solidFill>
          <a:schemeClr val="tx1"/>
        </a:solidFill>
        <a:latin typeface="Times New Roman" charset="0"/>
        <a:ea typeface="+mn-ea"/>
        <a:cs typeface="+mn-cs"/>
      </a:defRPr>
    </a:lvl5pPr>
    <a:lvl6pPr marL="2286000" algn="l" defTabSz="457200" rtl="0" eaLnBrk="1" latinLnBrk="0" hangingPunct="1">
      <a:defRPr sz="1600" kern="1200">
        <a:solidFill>
          <a:schemeClr val="tx1"/>
        </a:solidFill>
        <a:latin typeface="Times New Roman" charset="0"/>
        <a:ea typeface="+mn-ea"/>
        <a:cs typeface="+mn-cs"/>
      </a:defRPr>
    </a:lvl6pPr>
    <a:lvl7pPr marL="2743200" algn="l" defTabSz="457200" rtl="0" eaLnBrk="1" latinLnBrk="0" hangingPunct="1">
      <a:defRPr sz="1600" kern="1200">
        <a:solidFill>
          <a:schemeClr val="tx1"/>
        </a:solidFill>
        <a:latin typeface="Times New Roman" charset="0"/>
        <a:ea typeface="+mn-ea"/>
        <a:cs typeface="+mn-cs"/>
      </a:defRPr>
    </a:lvl7pPr>
    <a:lvl8pPr marL="3200400" algn="l" defTabSz="457200" rtl="0" eaLnBrk="1" latinLnBrk="0" hangingPunct="1">
      <a:defRPr sz="1600" kern="1200">
        <a:solidFill>
          <a:schemeClr val="tx1"/>
        </a:solidFill>
        <a:latin typeface="Times New Roman" charset="0"/>
        <a:ea typeface="+mn-ea"/>
        <a:cs typeface="+mn-cs"/>
      </a:defRPr>
    </a:lvl8pPr>
    <a:lvl9pPr marL="3657600" algn="l" defTabSz="457200" rtl="0" eaLnBrk="1" latinLnBrk="0" hangingPunct="1">
      <a:defRPr sz="16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064">
          <p15:clr>
            <a:srgbClr val="A4A3A4"/>
          </p15:clr>
        </p15:guide>
        <p15:guide id="2" pos="34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660033"/>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5"/>
    <p:restoredTop sz="88076" autoAdjust="0"/>
  </p:normalViewPr>
  <p:slideViewPr>
    <p:cSldViewPr>
      <p:cViewPr>
        <p:scale>
          <a:sx n="100" d="100"/>
          <a:sy n="100" d="100"/>
        </p:scale>
        <p:origin x="1960" y="440"/>
      </p:cViewPr>
      <p:guideLst>
        <p:guide orient="horz" pos="2064"/>
        <p:guide pos="3454"/>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notesMaster" Target="notesMasters/notesMaster1.xml"/><Relationship Id="rId119" Type="http://schemas.openxmlformats.org/officeDocument/2006/relationships/handoutMaster" Target="handoutMasters/handout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_rels/viewProps.xml.rels><?xml version="1.0" encoding="UTF-8" standalone="yes"?>
<Relationships xmlns="http://schemas.openxmlformats.org/package/2006/relationships"><Relationship Id="rId1"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0170DBC-20E3-B740-99B2-BE94200BB75A}" type="slidenum">
              <a:rPr lang="en-US"/>
              <a:pPr>
                <a:defRPr/>
              </a:pPr>
              <a:t>‹#›</a:t>
            </a:fld>
            <a:endParaRPr lang="en-US"/>
          </a:p>
        </p:txBody>
      </p:sp>
    </p:spTree>
    <p:extLst>
      <p:ext uri="{BB962C8B-B14F-4D97-AF65-F5344CB8AC3E}">
        <p14:creationId xmlns:p14="http://schemas.microsoft.com/office/powerpoint/2010/main" val="21177529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13C4B7D-690B-844A-966D-287E42269754}" type="slidenum">
              <a:rPr lang="en-US"/>
              <a:pPr>
                <a:defRPr/>
              </a:pPr>
              <a:t>‹#›</a:t>
            </a:fld>
            <a:endParaRPr lang="en-US"/>
          </a:p>
        </p:txBody>
      </p:sp>
    </p:spTree>
    <p:extLst>
      <p:ext uri="{BB962C8B-B14F-4D97-AF65-F5344CB8AC3E}">
        <p14:creationId xmlns:p14="http://schemas.microsoft.com/office/powerpoint/2010/main" val="372408523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82DB9B85-B68A-EF48-B4BA-660863AA5D07}" type="slidenum">
              <a:rPr lang="en-US" sz="1200"/>
              <a:pPr eaLnBrk="1" hangingPunct="1"/>
              <a:t>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52485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DE8D28DC-CDEA-914F-9E43-6C00B7C2CE03}" type="slidenum">
              <a:rPr lang="en-US"/>
              <a:pPr/>
              <a:t>26</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802A07C-24E0-8A45-B811-01CBC576C627}" type="slidenum">
              <a:rPr lang="en-US"/>
              <a:pPr/>
              <a:t>28</a:t>
            </a:fld>
            <a:endParaRPr lang="en-US"/>
          </a:p>
        </p:txBody>
      </p:sp>
      <p:sp>
        <p:nvSpPr>
          <p:cNvPr id="45059" name="Rectangle 2"/>
          <p:cNvSpPr>
            <a:spLocks noGrp="1" noRot="1" noChangeAspect="1" noChangeArrowheads="1"/>
          </p:cNvSpPr>
          <p:nvPr>
            <p:ph type="sldImg"/>
          </p:nvPr>
        </p:nvSpPr>
        <p:spPr>
          <a:solidFill>
            <a:srgbClr val="FFFFFF"/>
          </a:solidFill>
          <a:ln/>
        </p:spPr>
      </p:sp>
      <p:sp>
        <p:nvSpPr>
          <p:cNvPr id="45060"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192CFED5-8037-804F-9ABF-57981FA6AEF2}" type="slidenum">
              <a:rPr lang="en-US"/>
              <a:pPr/>
              <a:t>29</a:t>
            </a:fld>
            <a:endParaRPr lang="en-US"/>
          </a:p>
        </p:txBody>
      </p:sp>
      <p:sp>
        <p:nvSpPr>
          <p:cNvPr id="47107" name="Rectangle 2"/>
          <p:cNvSpPr>
            <a:spLocks noGrp="1" noRot="1" noChangeAspect="1" noChangeArrowheads="1"/>
          </p:cNvSpPr>
          <p:nvPr>
            <p:ph type="sldImg"/>
          </p:nvPr>
        </p:nvSpPr>
        <p:spPr>
          <a:solidFill>
            <a:srgbClr val="FFFFFF"/>
          </a:solidFill>
          <a:ln/>
        </p:spPr>
      </p:sp>
      <p:sp>
        <p:nvSpPr>
          <p:cNvPr id="4710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729C3D4-541E-3946-A381-FAF006BEF149}" type="slidenum">
              <a:rPr lang="en-US"/>
              <a:pPr/>
              <a:t>30</a:t>
            </a:fld>
            <a:endParaRPr lang="en-US"/>
          </a:p>
        </p:txBody>
      </p:sp>
      <p:sp>
        <p:nvSpPr>
          <p:cNvPr id="57347" name="Rectangle 2"/>
          <p:cNvSpPr>
            <a:spLocks noGrp="1" noRot="1" noChangeAspect="1" noChangeArrowheads="1"/>
          </p:cNvSpPr>
          <p:nvPr>
            <p:ph type="sldImg"/>
          </p:nvPr>
        </p:nvSpPr>
        <p:spPr>
          <a:solidFill>
            <a:srgbClr val="FFFFFF"/>
          </a:solidFill>
          <a:ln/>
        </p:spPr>
      </p:sp>
      <p:sp>
        <p:nvSpPr>
          <p:cNvPr id="5734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729C3D4-541E-3946-A381-FAF006BEF149}" type="slidenum">
              <a:rPr lang="en-US"/>
              <a:pPr/>
              <a:t>31</a:t>
            </a:fld>
            <a:endParaRPr lang="en-US"/>
          </a:p>
        </p:txBody>
      </p:sp>
      <p:sp>
        <p:nvSpPr>
          <p:cNvPr id="57347" name="Rectangle 2"/>
          <p:cNvSpPr>
            <a:spLocks noGrp="1" noRot="1" noChangeAspect="1" noChangeArrowheads="1"/>
          </p:cNvSpPr>
          <p:nvPr>
            <p:ph type="sldImg"/>
          </p:nvPr>
        </p:nvSpPr>
        <p:spPr>
          <a:solidFill>
            <a:srgbClr val="FFFFFF"/>
          </a:solidFill>
          <a:ln/>
        </p:spPr>
      </p:sp>
      <p:sp>
        <p:nvSpPr>
          <p:cNvPr id="5734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3939E7C-97DA-B546-A62C-19BDB413D304}" type="slidenum">
              <a:rPr lang="en-US"/>
              <a:pPr/>
              <a:t>32</a:t>
            </a:fld>
            <a:endParaRPr lang="en-US"/>
          </a:p>
        </p:txBody>
      </p:sp>
      <p:sp>
        <p:nvSpPr>
          <p:cNvPr id="53251" name="Rectangle 2"/>
          <p:cNvSpPr>
            <a:spLocks noGrp="1" noRot="1" noChangeAspect="1" noChangeArrowheads="1"/>
          </p:cNvSpPr>
          <p:nvPr>
            <p:ph type="sldImg"/>
          </p:nvPr>
        </p:nvSpPr>
        <p:spPr>
          <a:solidFill>
            <a:srgbClr val="FFFFFF"/>
          </a:solidFill>
          <a:ln/>
        </p:spPr>
      </p:sp>
      <p:sp>
        <p:nvSpPr>
          <p:cNvPr id="53252"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B1B41253-A989-FC41-90CE-0E71877C3ACA}" type="slidenum">
              <a:rPr lang="en-US"/>
              <a:pPr/>
              <a:t>33</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3C4B7D-690B-844A-966D-287E42269754}" type="slidenum">
              <a:rPr lang="en-US" smtClean="0"/>
              <a:pPr>
                <a:defRPr/>
              </a:pPr>
              <a:t>35</a:t>
            </a:fld>
            <a:endParaRPr lang="en-US"/>
          </a:p>
        </p:txBody>
      </p:sp>
    </p:spTree>
    <p:extLst>
      <p:ext uri="{BB962C8B-B14F-4D97-AF65-F5344CB8AC3E}">
        <p14:creationId xmlns:p14="http://schemas.microsoft.com/office/powerpoint/2010/main" val="913629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FEC6F3A-E3BE-7E40-A7B9-E7404144FBB1}" type="slidenum">
              <a:rPr lang="en-US"/>
              <a:pPr/>
              <a:t>36</a:t>
            </a:fld>
            <a:endParaRPr lang="en-US"/>
          </a:p>
        </p:txBody>
      </p:sp>
      <p:sp>
        <p:nvSpPr>
          <p:cNvPr id="59395" name="Rectangle 2"/>
          <p:cNvSpPr>
            <a:spLocks noGrp="1" noRot="1" noChangeAspect="1" noChangeArrowheads="1"/>
          </p:cNvSpPr>
          <p:nvPr>
            <p:ph type="sldImg"/>
          </p:nvPr>
        </p:nvSpPr>
        <p:spPr>
          <a:solidFill>
            <a:srgbClr val="FFFFFF"/>
          </a:solidFill>
          <a:ln/>
        </p:spPr>
      </p:sp>
      <p:sp>
        <p:nvSpPr>
          <p:cNvPr id="59396"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792D97F-32A4-C64E-A93D-9548A0B8FC7B}" type="slidenum">
              <a:rPr lang="en-US"/>
              <a:pPr/>
              <a:t>37</a:t>
            </a:fld>
            <a:endParaRPr lang="en-US"/>
          </a:p>
        </p:txBody>
      </p:sp>
      <p:sp>
        <p:nvSpPr>
          <p:cNvPr id="63491" name="Rectangle 2"/>
          <p:cNvSpPr>
            <a:spLocks noGrp="1" noRot="1" noChangeAspect="1" noChangeArrowheads="1"/>
          </p:cNvSpPr>
          <p:nvPr>
            <p:ph type="sldImg"/>
          </p:nvPr>
        </p:nvSpPr>
        <p:spPr>
          <a:solidFill>
            <a:srgbClr val="FFFFFF"/>
          </a:solidFill>
          <a:ln/>
        </p:spPr>
      </p:sp>
      <p:sp>
        <p:nvSpPr>
          <p:cNvPr id="63492"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74C4168-19FF-4243-A01A-3F1F1A980A64}" type="slidenum">
              <a:rPr lang="en-US"/>
              <a:pPr/>
              <a:t>3</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1EB11FE-2F81-1C42-BE0C-5A22C1335D87}" type="slidenum">
              <a:rPr lang="en-US"/>
              <a:pPr/>
              <a:t>38</a:t>
            </a:fld>
            <a:endParaRPr lang="en-US"/>
          </a:p>
        </p:txBody>
      </p:sp>
      <p:sp>
        <p:nvSpPr>
          <p:cNvPr id="65539" name="Rectangle 2"/>
          <p:cNvSpPr>
            <a:spLocks noGrp="1" noRot="1" noChangeAspect="1" noChangeArrowheads="1"/>
          </p:cNvSpPr>
          <p:nvPr>
            <p:ph type="sldImg"/>
          </p:nvPr>
        </p:nvSpPr>
        <p:spPr>
          <a:solidFill>
            <a:srgbClr val="FFFFFF"/>
          </a:solidFill>
          <a:ln/>
        </p:spPr>
      </p:sp>
      <p:sp>
        <p:nvSpPr>
          <p:cNvPr id="65540"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61C17113-2FEA-754B-8DF5-E34ECA4FDE0F}" type="slidenum">
              <a:rPr lang="en-US"/>
              <a:pPr/>
              <a:t>39</a:t>
            </a:fld>
            <a:endParaRPr lang="en-US"/>
          </a:p>
        </p:txBody>
      </p:sp>
      <p:sp>
        <p:nvSpPr>
          <p:cNvPr id="67587" name="Rectangle 2"/>
          <p:cNvSpPr>
            <a:spLocks noGrp="1" noRot="1" noChangeAspect="1" noChangeArrowheads="1"/>
          </p:cNvSpPr>
          <p:nvPr>
            <p:ph type="sldImg"/>
          </p:nvPr>
        </p:nvSpPr>
        <p:spPr>
          <a:solidFill>
            <a:srgbClr val="FFFFFF"/>
          </a:solidFill>
          <a:ln/>
        </p:spPr>
      </p:sp>
      <p:sp>
        <p:nvSpPr>
          <p:cNvPr id="6758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440D104A-83F3-8647-89E2-AA74C78952F8}" type="slidenum">
              <a:rPr lang="en-US"/>
              <a:pPr/>
              <a:t>40</a:t>
            </a:fld>
            <a:endParaRPr lang="en-US"/>
          </a:p>
        </p:txBody>
      </p:sp>
      <p:sp>
        <p:nvSpPr>
          <p:cNvPr id="69635" name="Rectangle 2"/>
          <p:cNvSpPr>
            <a:spLocks noGrp="1" noRot="1" noChangeAspect="1" noChangeArrowheads="1"/>
          </p:cNvSpPr>
          <p:nvPr>
            <p:ph type="sldImg"/>
          </p:nvPr>
        </p:nvSpPr>
        <p:spPr>
          <a:solidFill>
            <a:srgbClr val="FFFFFF"/>
          </a:solidFill>
          <a:ln/>
        </p:spPr>
      </p:sp>
      <p:sp>
        <p:nvSpPr>
          <p:cNvPr id="69636"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667147C-F425-5847-81B3-5E042EDCB6E5}" type="slidenum">
              <a:rPr lang="en-US"/>
              <a:pPr/>
              <a:t>41</a:t>
            </a:fld>
            <a:endParaRPr lang="en-US"/>
          </a:p>
        </p:txBody>
      </p:sp>
      <p:sp>
        <p:nvSpPr>
          <p:cNvPr id="71683" name="Rectangle 2"/>
          <p:cNvSpPr>
            <a:spLocks noGrp="1" noRot="1" noChangeAspect="1" noChangeArrowheads="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04F0358-2939-B341-903A-9CBE8C3EC0A0}" type="slidenum">
              <a:rPr lang="en-US"/>
              <a:pPr/>
              <a:t>42</a:t>
            </a:fld>
            <a:endParaRPr lang="en-US"/>
          </a:p>
        </p:txBody>
      </p:sp>
      <p:sp>
        <p:nvSpPr>
          <p:cNvPr id="73731" name="Rectangle 2"/>
          <p:cNvSpPr>
            <a:spLocks noGrp="1" noRot="1" noChangeAspect="1" noChangeArrowheads="1"/>
          </p:cNvSpPr>
          <p:nvPr>
            <p:ph type="sldImg"/>
          </p:nvPr>
        </p:nvSpPr>
        <p:spPr>
          <a:solidFill>
            <a:srgbClr val="FFFFFF"/>
          </a:solidFill>
          <a:ln/>
        </p:spPr>
      </p:sp>
      <p:sp>
        <p:nvSpPr>
          <p:cNvPr id="73732"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106AE6A4-1FD7-D94B-8999-1C261909EBE5}" type="slidenum">
              <a:rPr lang="en-US"/>
              <a:pPr/>
              <a:t>43</a:t>
            </a:fld>
            <a:endParaRPr lang="en-US"/>
          </a:p>
        </p:txBody>
      </p:sp>
      <p:sp>
        <p:nvSpPr>
          <p:cNvPr id="75779" name="Rectangle 2"/>
          <p:cNvSpPr>
            <a:spLocks noGrp="1" noRot="1" noChangeAspect="1" noChangeArrowheads="1"/>
          </p:cNvSpPr>
          <p:nvPr>
            <p:ph type="sldImg"/>
          </p:nvPr>
        </p:nvSpPr>
        <p:spPr>
          <a:solidFill>
            <a:srgbClr val="FFFFFF"/>
          </a:solidFill>
          <a:ln/>
        </p:spPr>
      </p:sp>
      <p:sp>
        <p:nvSpPr>
          <p:cNvPr id="7578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5EF54783-AA46-604C-B97C-B8FA4C7A9DCC}" type="slidenum">
              <a:rPr lang="en-US"/>
              <a:pPr/>
              <a:t>44</a:t>
            </a:fld>
            <a:endParaRPr lang="en-US"/>
          </a:p>
        </p:txBody>
      </p:sp>
      <p:sp>
        <p:nvSpPr>
          <p:cNvPr id="79875" name="Rectangle 2"/>
          <p:cNvSpPr>
            <a:spLocks noGrp="1" noRot="1" noChangeAspect="1" noChangeArrowheads="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106AE6A4-1FD7-D94B-8999-1C261909EBE5}" type="slidenum">
              <a:rPr lang="en-US"/>
              <a:pPr/>
              <a:t>45</a:t>
            </a:fld>
            <a:endParaRPr lang="en-US"/>
          </a:p>
        </p:txBody>
      </p:sp>
      <p:sp>
        <p:nvSpPr>
          <p:cNvPr id="75779" name="Rectangle 2"/>
          <p:cNvSpPr>
            <a:spLocks noGrp="1" noRot="1" noChangeAspect="1" noChangeArrowheads="1"/>
          </p:cNvSpPr>
          <p:nvPr>
            <p:ph type="sldImg"/>
          </p:nvPr>
        </p:nvSpPr>
        <p:spPr>
          <a:solidFill>
            <a:srgbClr val="FFFFFF"/>
          </a:solidFill>
          <a:ln/>
        </p:spPr>
      </p:sp>
      <p:sp>
        <p:nvSpPr>
          <p:cNvPr id="7578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FD43202-2E82-674D-A711-F7696A139057}" type="slidenum">
              <a:rPr lang="en-US"/>
              <a:pPr/>
              <a:t>46</a:t>
            </a:fld>
            <a:endParaRPr lang="en-US"/>
          </a:p>
        </p:txBody>
      </p:sp>
      <p:sp>
        <p:nvSpPr>
          <p:cNvPr id="81923" name="Rectangle 2"/>
          <p:cNvSpPr>
            <a:spLocks noGrp="1" noRot="1" noChangeAspect="1" noChangeArrowheads="1"/>
          </p:cNvSpPr>
          <p:nvPr>
            <p:ph type="sldImg"/>
          </p:nvPr>
        </p:nvSpPr>
        <p:spPr>
          <a:solidFill>
            <a:srgbClr val="FFFFFF"/>
          </a:solidFill>
          <a:ln/>
        </p:spPr>
      </p:sp>
      <p:sp>
        <p:nvSpPr>
          <p:cNvPr id="81924"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A4AC12CB-F94E-7048-9807-F3667B4B12EA}" type="slidenum">
              <a:rPr lang="en-US"/>
              <a:pPr/>
              <a:t>47</a:t>
            </a:fld>
            <a:endParaRPr lang="en-US"/>
          </a:p>
        </p:txBody>
      </p:sp>
      <p:sp>
        <p:nvSpPr>
          <p:cNvPr id="86019" name="Rectangle 2"/>
          <p:cNvSpPr>
            <a:spLocks noGrp="1" noRot="1" noChangeAspect="1" noChangeArrowheads="1"/>
          </p:cNvSpPr>
          <p:nvPr>
            <p:ph type="sldImg"/>
          </p:nvPr>
        </p:nvSpPr>
        <p:spPr>
          <a:solidFill>
            <a:srgbClr val="FFFFFF"/>
          </a:solidFill>
          <a:ln/>
        </p:spPr>
      </p:sp>
      <p:sp>
        <p:nvSpPr>
          <p:cNvPr id="860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C8BA8A9B-B6DA-A84B-8911-91BD7649D571}" type="slidenum">
              <a:rPr lang="en-US"/>
              <a:pPr/>
              <a:t>5</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14400" y="4343400"/>
            <a:ext cx="5029200" cy="4114800"/>
          </a:xfrm>
          <a:noFill/>
          <a:ln/>
        </p:spPr>
        <p:txBody>
          <a:bodyPr/>
          <a:lstStyle/>
          <a:p>
            <a:pPr marL="228600" indent="-228600"/>
            <a:r>
              <a:rPr lang="en-US"/>
              <a:t>Ekman and his colleagues did 4 studies to add support for their hypothesis that certain basic emotions (fear, surprise, sadness, happiness, anger, disgust) are universally recognized across cultures.   This supports the theory that emotions are evolutionarily adaptive and unlearned.  </a:t>
            </a:r>
          </a:p>
          <a:p>
            <a:pPr marL="228600" indent="-228600"/>
            <a:r>
              <a:rPr lang="en-US"/>
              <a:t>Study #1</a:t>
            </a:r>
          </a:p>
          <a:p>
            <a:pPr marL="228600" indent="-228600"/>
            <a:r>
              <a:rPr lang="en-US"/>
              <a:t>Ekman, Friesen, and Tomkins: showed facial expressions of emotion to observers in 5 different countries (Argentina, US, Brazil, Chile, &amp; Japan) and asked the observers to label each expression.  Participants from all five countries showed widespread agreement on the emotion each of these pictures depicted.  </a:t>
            </a:r>
          </a:p>
          <a:p>
            <a:pPr marL="228600" indent="-228600"/>
            <a:r>
              <a:rPr lang="en-US"/>
              <a:t>Study #2</a:t>
            </a:r>
          </a:p>
          <a:p>
            <a:pPr marL="228600" indent="-228600"/>
            <a:r>
              <a:rPr lang="en-US"/>
              <a:t>Ekman, Sorenson, and Friesen: conducted a similar study with preliterate tribes of New Guinea (subjects selected a story that best described the facial expression).  The tribesmen correctly labeled the emotion even though they had no prior experience with print media.  </a:t>
            </a:r>
          </a:p>
          <a:p>
            <a:pPr marL="228600" indent="-228600"/>
            <a:r>
              <a:rPr lang="en-US"/>
              <a:t>Study #3</a:t>
            </a:r>
          </a:p>
          <a:p>
            <a:pPr marL="228600" indent="-228600"/>
            <a:r>
              <a:rPr lang="en-US"/>
              <a:t>Ekman and colleagues: asked tribesman to show on their faces what they would look like if they experienced the different emotions.  They took photos and showed them to Americans who had never seen a tribesman and had them label the emotion.  The Americans correctly labeled the emotion of the tribesmen.</a:t>
            </a:r>
          </a:p>
          <a:p>
            <a:pPr marL="228600" indent="-228600"/>
            <a:r>
              <a:rPr lang="en-US"/>
              <a:t>Study #4</a:t>
            </a:r>
          </a:p>
          <a:p>
            <a:pPr marL="228600" indent="-228600"/>
            <a:r>
              <a:rPr lang="en-US"/>
              <a:t>Ekman and Friesen conducted a study in the US and Japan asking subjects to view highly stressful stimuli as their facial reactions were secretly videotaped.  Both subjects did show exactly the same types of facial expressions at the same points in time, and these expressions corresponded to the same expressions that were considered universal in the judgment research.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22B5185-044C-644C-A3F8-B6FD6F1F6112}" type="slidenum">
              <a:rPr lang="en-US"/>
              <a:pPr/>
              <a:t>48</a:t>
            </a:fld>
            <a:endParaRPr lang="en-US"/>
          </a:p>
        </p:txBody>
      </p:sp>
      <p:sp>
        <p:nvSpPr>
          <p:cNvPr id="88067" name="Rectangle 2"/>
          <p:cNvSpPr>
            <a:spLocks noGrp="1" noRot="1" noChangeAspect="1" noChangeArrowheads="1"/>
          </p:cNvSpPr>
          <p:nvPr>
            <p:ph type="sldImg"/>
          </p:nvPr>
        </p:nvSpPr>
        <p:spPr>
          <a:solidFill>
            <a:srgbClr val="FFFFFF"/>
          </a:solidFill>
          <a:ln/>
        </p:spPr>
      </p:sp>
      <p:sp>
        <p:nvSpPr>
          <p:cNvPr id="8806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198A1C1D-A281-714C-9BD8-A9402EFF14C5}" type="slidenum">
              <a:rPr lang="en-US"/>
              <a:pPr/>
              <a:t>49</a:t>
            </a:fld>
            <a:endParaRPr lang="en-US"/>
          </a:p>
        </p:txBody>
      </p:sp>
      <p:sp>
        <p:nvSpPr>
          <p:cNvPr id="92163" name="Rectangle 2"/>
          <p:cNvSpPr>
            <a:spLocks noGrp="1" noRot="1" noChangeAspect="1" noChangeArrowheads="1"/>
          </p:cNvSpPr>
          <p:nvPr>
            <p:ph type="sldImg"/>
          </p:nvPr>
        </p:nvSpPr>
        <p:spPr>
          <a:solidFill>
            <a:srgbClr val="FFFFFF"/>
          </a:solidFill>
          <a:ln/>
        </p:spPr>
      </p:sp>
      <p:sp>
        <p:nvSpPr>
          <p:cNvPr id="92164"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7922CD48-11A3-6042-9FDB-AB6B939B5D0E}" type="slidenum">
              <a:rPr lang="en-US"/>
              <a:pPr/>
              <a:t>54</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B8D54474-281B-164D-9EDA-1E23BAB69BCF}" type="slidenum">
              <a:rPr lang="en-US"/>
              <a:pPr/>
              <a:t>56</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9BCA5C5-FA4A-304D-AF39-B32ABD35E368}" type="slidenum">
              <a:rPr lang="en-US"/>
              <a:pPr/>
              <a:t>57</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57829A1E-24C5-3145-AEB8-934180B98118}" type="slidenum">
              <a:rPr lang="en-US"/>
              <a:pPr/>
              <a:t>58</a:t>
            </a:fld>
            <a:endParaRPr lang="en-US"/>
          </a:p>
        </p:txBody>
      </p:sp>
      <p:sp>
        <p:nvSpPr>
          <p:cNvPr id="133123" name="Rectangle 2"/>
          <p:cNvSpPr>
            <a:spLocks noGrp="1" noRot="1" noChangeAspect="1" noChangeArrowheads="1"/>
          </p:cNvSpPr>
          <p:nvPr>
            <p:ph type="sldImg"/>
          </p:nvPr>
        </p:nvSpPr>
        <p:spPr>
          <a:solidFill>
            <a:srgbClr val="FFFFFF"/>
          </a:solidFill>
          <a:ln/>
        </p:spPr>
      </p:sp>
      <p:sp>
        <p:nvSpPr>
          <p:cNvPr id="133124"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r>
              <a:rPr lang="en-US"/>
              <a:t>One ‘.’ corresponds to 0.25 seconds.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0D714214-7B25-544D-93E2-DC6BA024B2A1}" type="slidenum">
              <a:rPr lang="en-US"/>
              <a:pPr/>
              <a:t>59</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47C27171-01C2-4B43-A1B1-2FA7D103E01B}" type="slidenum">
              <a:rPr lang="en-US"/>
              <a:pPr/>
              <a:t>61</a:t>
            </a:fld>
            <a:endParaRPr lang="en-US"/>
          </a:p>
        </p:txBody>
      </p:sp>
      <p:sp>
        <p:nvSpPr>
          <p:cNvPr id="139267" name="Rectangle 2"/>
          <p:cNvSpPr>
            <a:spLocks noGrp="1" noRot="1" noChangeAspect="1" noChangeArrowheads="1"/>
          </p:cNvSpPr>
          <p:nvPr>
            <p:ph type="sldImg"/>
          </p:nvPr>
        </p:nvSpPr>
        <p:spPr>
          <a:solidFill>
            <a:srgbClr val="FFFFFF"/>
          </a:solidFill>
          <a:ln/>
        </p:spPr>
      </p:sp>
      <p:sp>
        <p:nvSpPr>
          <p:cNvPr id="13926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29ADA2D-6ABA-F741-B3EE-1341C1D00558}" type="slidenum">
              <a:rPr lang="en-US"/>
              <a:pPr/>
              <a:t>67</a:t>
            </a:fld>
            <a:endParaRPr lang="en-US"/>
          </a:p>
        </p:txBody>
      </p:sp>
      <p:sp>
        <p:nvSpPr>
          <p:cNvPr id="122883" name="Rectangle 2"/>
          <p:cNvSpPr>
            <a:spLocks noGrp="1" noRot="1" noChangeAspect="1" noChangeArrowheads="1"/>
          </p:cNvSpPr>
          <p:nvPr>
            <p:ph type="sldImg"/>
          </p:nvPr>
        </p:nvSpPr>
        <p:spPr>
          <a:solidFill>
            <a:srgbClr val="FFFFFF"/>
          </a:solidFill>
          <a:ln/>
        </p:spPr>
      </p:sp>
      <p:sp>
        <p:nvSpPr>
          <p:cNvPr id="122884"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0DD2226-9CDC-3645-9F8B-7CDB9D94BFCE}" type="slidenum">
              <a:rPr lang="en-US"/>
              <a:pPr/>
              <a:t>95</a:t>
            </a:fld>
            <a:endParaRPr lang="en-US"/>
          </a:p>
        </p:txBody>
      </p:sp>
    </p:spTree>
    <p:extLst>
      <p:ext uri="{BB962C8B-B14F-4D97-AF65-F5344CB8AC3E}">
        <p14:creationId xmlns:p14="http://schemas.microsoft.com/office/powerpoint/2010/main" val="205971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50F0FB-B7D1-8641-9124-7C6FE0FE6102}" type="slidenum">
              <a:rPr lang="en-US"/>
              <a:pPr/>
              <a:t>7</a:t>
            </a:fld>
            <a:endParaRPr lang="en-US"/>
          </a:p>
        </p:txBody>
      </p:sp>
      <p:sp>
        <p:nvSpPr>
          <p:cNvPr id="563202" name="Rectangle 2"/>
          <p:cNvSpPr>
            <a:spLocks noGrp="1" noRot="1" noChangeAspect="1" noChangeArrowheads="1" noTextEdit="1"/>
          </p:cNvSpPr>
          <p:nvPr>
            <p:ph type="sldImg"/>
          </p:nvPr>
        </p:nvSpPr>
        <p:spPr>
          <a:ln/>
        </p:spPr>
      </p:sp>
      <p:sp>
        <p:nvSpPr>
          <p:cNvPr id="563203" name="Rectangle 3"/>
          <p:cNvSpPr>
            <a:spLocks noGrp="1" noChangeArrowheads="1"/>
          </p:cNvSpPr>
          <p:nvPr>
            <p:ph type="body" idx="1"/>
          </p:nvPr>
        </p:nvSpPr>
        <p:spPr/>
        <p:txBody>
          <a:bodyPr/>
          <a:lstStyle/>
          <a:p>
            <a:pPr lvl="1"/>
            <a:r>
              <a:rPr lang="en-US"/>
              <a:t>Engagement</a:t>
            </a:r>
          </a:p>
          <a:p>
            <a:pPr lvl="1"/>
            <a:r>
              <a:rPr lang="en-US"/>
              <a:t>Learning (memory, problem-solving, attention)</a:t>
            </a:r>
          </a:p>
          <a:p>
            <a:pPr lvl="1"/>
            <a:r>
              <a:rPr lang="en-US"/>
              <a:t>Motivation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ACTOR / PARTNER TRAITS</a:t>
            </a:r>
          </a:p>
          <a:p>
            <a:endParaRPr lang="en-US" dirty="0" smtClean="0"/>
          </a:p>
          <a:p>
            <a:r>
              <a:rPr lang="en-US" dirty="0" smtClean="0"/>
              <a:t>Assume men </a:t>
            </a:r>
            <a:r>
              <a:rPr lang="en-US" baseline="0" dirty="0" smtClean="0"/>
              <a:t>less selective (sex &gt; relationship) than women (relationship &gt; sex) – so appearance matters more to former</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lvl="1" indent="0" algn="l" defTabSz="914400" rtl="0" eaLnBrk="1" fontAlgn="base" latinLnBrk="0" hangingPunct="1">
              <a:lnSpc>
                <a:spcPct val="100000"/>
              </a:lnSpc>
              <a:spcBef>
                <a:spcPct val="30000"/>
              </a:spcBef>
              <a:spcAft>
                <a:spcPct val="0"/>
              </a:spcAft>
              <a:buClrTx/>
              <a:buSzTx/>
              <a:buFontTx/>
              <a:buNone/>
              <a:tabLst/>
              <a:defRPr/>
            </a:pPr>
            <a:r>
              <a:rPr lang="en-US" baseline="0" dirty="0" smtClean="0"/>
              <a:t>Height and low BMI = diffuse status (men height, women BMI) - </a:t>
            </a:r>
            <a:r>
              <a:rPr lang="en-US" sz="1800" dirty="0" smtClean="0"/>
              <a:t>Weight Status: Below 18.5=Underweight, 18.5 – 24.9=Normal, 25.0 – 29.9=Overweight, 30.0 and Above=Obese</a:t>
            </a:r>
          </a:p>
          <a:p>
            <a:endParaRPr lang="en-US" baseline="0" dirty="0" smtClean="0"/>
          </a:p>
          <a:p>
            <a:r>
              <a:rPr lang="en-US" baseline="0" dirty="0" smtClean="0"/>
              <a:t>Foreign = lower status (could be function of pool – engineer males – racial </a:t>
            </a:r>
            <a:r>
              <a:rPr lang="en-US" baseline="0" dirty="0" err="1" smtClean="0"/>
              <a:t>homophily</a:t>
            </a:r>
            <a:r>
              <a:rPr lang="en-US" baseline="0" dirty="0" smtClean="0"/>
              <a:t> proxy)</a:t>
            </a:r>
          </a:p>
          <a:p>
            <a:endParaRPr lang="en-US" dirty="0" smtClean="0"/>
          </a:p>
          <a:p>
            <a:r>
              <a:rPr lang="en-US" dirty="0" err="1" smtClean="0"/>
              <a:t>Habitus</a:t>
            </a:r>
            <a:r>
              <a:rPr lang="en-US" dirty="0" smtClean="0"/>
              <a:t> / dating experience – daters are better able to bond.</a:t>
            </a:r>
            <a:endParaRPr lang="en-US" baseline="0" dirty="0" smtClean="0"/>
          </a:p>
          <a:p>
            <a:endParaRPr lang="en-US" baseline="0" dirty="0" smtClean="0"/>
          </a:p>
          <a:p>
            <a:r>
              <a:rPr lang="en-US" baseline="0" dirty="0" smtClean="0"/>
              <a:t>Motivated to find date – less selective (willing to bond).</a:t>
            </a:r>
          </a:p>
          <a:p>
            <a:endParaRPr lang="en-US" baseline="0" dirty="0" smtClean="0"/>
          </a:p>
          <a:p>
            <a:r>
              <a:rPr lang="en-US" baseline="0" dirty="0" smtClean="0"/>
              <a:t>DYAD TRAITS</a:t>
            </a:r>
          </a:p>
          <a:p>
            <a:r>
              <a:rPr lang="en-US" baseline="0" dirty="0" smtClean="0"/>
              <a:t>Order – tiring effect</a:t>
            </a:r>
          </a:p>
          <a:p>
            <a:r>
              <a:rPr lang="en-US" baseline="0" dirty="0" smtClean="0"/>
              <a:t>Met before – Noah Mark and familiarity</a:t>
            </a:r>
          </a:p>
          <a:p>
            <a:r>
              <a:rPr lang="en-US" baseline="0" dirty="0" smtClean="0"/>
              <a:t>Age difference – age is assumed to be a relative status (didn’t work as actor trait) and possibly gender biased.</a:t>
            </a:r>
            <a:endParaRPr lang="en-US" dirty="0"/>
          </a:p>
        </p:txBody>
      </p:sp>
      <p:sp>
        <p:nvSpPr>
          <p:cNvPr id="4" name="Slide Number Placeholder 3"/>
          <p:cNvSpPr>
            <a:spLocks noGrp="1"/>
          </p:cNvSpPr>
          <p:nvPr>
            <p:ph type="sldNum" sz="quarter" idx="10"/>
          </p:nvPr>
        </p:nvSpPr>
        <p:spPr/>
        <p:txBody>
          <a:bodyPr/>
          <a:lstStyle/>
          <a:p>
            <a:fld id="{60DD2226-9CDC-3645-9F8B-7CDB9D94BFCE}" type="slidenum">
              <a:rPr lang="en-US" smtClean="0"/>
              <a:pPr/>
              <a:t>98</a:t>
            </a:fld>
            <a:endParaRPr lang="en-US"/>
          </a:p>
        </p:txBody>
      </p:sp>
    </p:spTree>
    <p:extLst>
      <p:ext uri="{BB962C8B-B14F-4D97-AF65-F5344CB8AC3E}">
        <p14:creationId xmlns:p14="http://schemas.microsoft.com/office/powerpoint/2010/main" val="1390468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3C4B7D-690B-844A-966D-287E42269754}" type="slidenum">
              <a:rPr lang="en-US" smtClean="0"/>
              <a:pPr>
                <a:defRPr/>
              </a:pPr>
              <a:t>10</a:t>
            </a:fld>
            <a:endParaRPr lang="en-US"/>
          </a:p>
        </p:txBody>
      </p:sp>
    </p:spTree>
    <p:extLst>
      <p:ext uri="{BB962C8B-B14F-4D97-AF65-F5344CB8AC3E}">
        <p14:creationId xmlns:p14="http://schemas.microsoft.com/office/powerpoint/2010/main" val="1689714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2DD8E8-BE44-E24D-A288-2944EF8A793E}" type="slidenum">
              <a:rPr lang="en-US"/>
              <a:pPr/>
              <a:t>19</a:t>
            </a:fld>
            <a:endParaRPr lang="en-US"/>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r>
              <a:rPr lang="en-US"/>
              <a:t>Spiesman et al 1964</a:t>
            </a:r>
          </a:p>
          <a:p>
            <a:r>
              <a:rPr lang="en-US"/>
              <a:t>All participants watch subincision (circmcisions) video, but with</a:t>
            </a:r>
          </a:p>
          <a:p>
            <a:r>
              <a:rPr lang="en-US"/>
              <a:t>different soundtracks:</a:t>
            </a:r>
          </a:p>
          <a:p>
            <a:r>
              <a:rPr lang="en-US"/>
              <a:t>– No sound</a:t>
            </a:r>
          </a:p>
          <a:p>
            <a:r>
              <a:rPr lang="en-US"/>
              <a:t>– Trauma narrative: emphasized pain</a:t>
            </a:r>
          </a:p>
          <a:p>
            <a:r>
              <a:rPr lang="en-US"/>
              <a:t>– Denial narrative: emphasized joyful ceremony</a:t>
            </a:r>
          </a:p>
          <a:p>
            <a:r>
              <a:rPr lang="en-US"/>
              <a:t>– Scientific narrative: detached tone</a:t>
            </a:r>
          </a:p>
          <a:p>
            <a:r>
              <a:rPr lang="en-US"/>
              <a:t>Measured heart rate and self-reported stress.</a:t>
            </a:r>
          </a:p>
          <a:p>
            <a:r>
              <a:rPr lang="en-US"/>
              <a:t>Who was most stressed?</a:t>
            </a:r>
          </a:p>
          <a:p>
            <a:r>
              <a:rPr lang="en-US"/>
              <a:t>Most stressed: Trauma narrative</a:t>
            </a:r>
          </a:p>
          <a:p>
            <a:r>
              <a:rPr lang="en-US"/>
              <a:t>Next most stressed: No sound</a:t>
            </a:r>
          </a:p>
          <a:p>
            <a:r>
              <a:rPr lang="en-US"/>
              <a:t>Least stressed: Denial narrative, Scientific narrative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45BFFE-67D9-094E-A0B3-B6CF86D9C506}" type="slidenum">
              <a:rPr lang="en-US"/>
              <a:pPr/>
              <a:t>23</a:t>
            </a:fld>
            <a:endParaRPr lang="en-US"/>
          </a:p>
        </p:txBody>
      </p:sp>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3BDF1B-A52C-B243-9724-9690E05673B8}" type="slidenum">
              <a:rPr lang="en-US"/>
              <a:pPr/>
              <a:t>24</a:t>
            </a:fld>
            <a:endParaRPr lang="en-US"/>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p:txBody>
          <a:bodyPr/>
          <a:lstStyle/>
          <a:p>
            <a:r>
              <a:rPr lang="en-US"/>
              <a:t>It is useful to note where direct modeling features fall short:  While mean f0 successfully differentiates between emotions with different valence, so long as they have different degrees of activation…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7FCC15-E795-F244-8D17-52E426032A86}" type="slidenum">
              <a:rPr lang="en-US"/>
              <a:pPr/>
              <a:t>25</a:t>
            </a:fld>
            <a:endParaRPr lang="en-US"/>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r>
              <a:rPr lang="en-US"/>
              <a:t>When different valence emotions such as happy and angry have the same activation, simple pitch features are less successful.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8" name="Content Placeholder 7"/>
          <p:cNvSpPr>
            <a:spLocks noGrp="1"/>
          </p:cNvSpPr>
          <p:nvPr>
            <p:ph sz="quarter" idx="1"/>
          </p:nvPr>
        </p:nvSpPr>
        <p:spPr>
          <a:xfrm>
            <a:off x="914400" y="1447800"/>
            <a:ext cx="7772400" cy="457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8552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91440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93395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1358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7712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6383" name="Rectangle 15"/>
          <p:cNvSpPr>
            <a:spLocks noGrp="1" noChangeArrowheads="1"/>
          </p:cNvSpPr>
          <p:nvPr>
            <p:ph type="ctrTitle"/>
          </p:nvPr>
        </p:nvSpPr>
        <p:spPr>
          <a:xfrm>
            <a:off x="685800" y="1752600"/>
            <a:ext cx="7772400" cy="1470025"/>
          </a:xfrm>
        </p:spPr>
        <p:txBody>
          <a:bodyPr/>
          <a:lstStyle>
            <a:lvl1pPr>
              <a:defRPr/>
            </a:lvl1pPr>
          </a:lstStyle>
          <a:p>
            <a:r>
              <a:rPr lang="en-US"/>
              <a:t>Click to edit Master title style</a:t>
            </a:r>
          </a:p>
        </p:txBody>
      </p:sp>
      <p:sp>
        <p:nvSpPr>
          <p:cNvPr id="186384" name="Rectangle 16"/>
          <p:cNvSpPr>
            <a:spLocks noGrp="1" noChangeArrowheads="1"/>
          </p:cNvSpPr>
          <p:nvPr>
            <p:ph type="subTitle" idx="1"/>
          </p:nvPr>
        </p:nvSpPr>
        <p:spPr>
          <a:xfrm>
            <a:off x="1371600" y="4114800"/>
            <a:ext cx="6400800" cy="1752600"/>
          </a:xfrm>
        </p:spPr>
        <p:txBody>
          <a:bodyPr/>
          <a:lstStyle>
            <a:lvl1pPr marL="0" indent="0" algn="ctr">
              <a:buFont typeface="Times" charset="0"/>
              <a:buNone/>
              <a:defRPr/>
            </a:lvl1pPr>
          </a:lstStyle>
          <a:p>
            <a:r>
              <a:rPr lang="en-US"/>
              <a:t>Click to edit Master subtitle style</a:t>
            </a:r>
          </a:p>
        </p:txBody>
      </p:sp>
    </p:spTree>
    <p:extLst>
      <p:ext uri="{BB962C8B-B14F-4D97-AF65-F5344CB8AC3E}">
        <p14:creationId xmlns:p14="http://schemas.microsoft.com/office/powerpoint/2010/main" val="2107462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152400"/>
            <a:ext cx="7924800" cy="594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823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401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15400" cy="1066800"/>
          </a:xfrm>
        </p:spPr>
        <p:txBody>
          <a:bodyPr/>
          <a:lstStyle/>
          <a:p>
            <a:r>
              <a:rPr lang="en-US"/>
              <a:t>Click to edit Master title style</a:t>
            </a:r>
          </a:p>
        </p:txBody>
      </p:sp>
      <p:sp>
        <p:nvSpPr>
          <p:cNvPr id="3" name="Text Placeholder 2"/>
          <p:cNvSpPr>
            <a:spLocks noGrp="1"/>
          </p:cNvSpPr>
          <p:nvPr>
            <p:ph type="body" sz="half" idx="1"/>
          </p:nvPr>
        </p:nvSpPr>
        <p:spPr>
          <a:xfrm>
            <a:off x="381000" y="1219200"/>
            <a:ext cx="40386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219200"/>
            <a:ext cx="40386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28" name="Title Placeholder 21"/>
          <p:cNvSpPr>
            <a:spLocks noGrp="1"/>
          </p:cNvSpPr>
          <p:nvPr>
            <p:ph type="title"/>
          </p:nvPr>
        </p:nvSpPr>
        <p:spPr bwMode="auto">
          <a:xfrm>
            <a:off x="914400" y="274639"/>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702361"/>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Lst>
  <p:txStyles>
    <p:titleStyle>
      <a:lvl1pPr algn="l" rtl="0" eaLnBrk="1" fontAlgn="base" hangingPunct="1">
        <a:spcBef>
          <a:spcPct val="0"/>
        </a:spcBef>
        <a:spcAft>
          <a:spcPct val="0"/>
        </a:spcAft>
        <a:defRPr sz="4000" kern="1200">
          <a:solidFill>
            <a:schemeClr val="tx2"/>
          </a:solidFill>
          <a:latin typeface="+mj-lt"/>
          <a:ea typeface="ＭＳ Ｐゴシック" charset="-128"/>
          <a:cs typeface="ＭＳ Ｐゴシック" charset="-128"/>
        </a:defRPr>
      </a:lvl1pPr>
      <a:lvl2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2pPr>
      <a:lvl3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3pPr>
      <a:lvl4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4pPr>
      <a:lvl5pPr algn="l" rtl="0" eaLnBrk="1" fontAlgn="base" hangingPunct="1">
        <a:spcBef>
          <a:spcPct val="0"/>
        </a:spcBef>
        <a:spcAft>
          <a:spcPct val="0"/>
        </a:spcAft>
        <a:defRPr sz="4000">
          <a:solidFill>
            <a:schemeClr val="tx2"/>
          </a:solidFill>
          <a:latin typeface="Franklin Gothic Book" pitchFamily="34" charset="0"/>
          <a:ea typeface="ＭＳ Ｐゴシック" charset="-128"/>
          <a:cs typeface="ＭＳ Ｐゴシック" charset="-128"/>
        </a:defRPr>
      </a:lvl5pPr>
      <a:lvl6pPr marL="457200" algn="l" rtl="0" eaLnBrk="1" fontAlgn="base" hangingPunct="1">
        <a:spcBef>
          <a:spcPct val="0"/>
        </a:spcBef>
        <a:spcAft>
          <a:spcPct val="0"/>
        </a:spcAft>
        <a:defRPr sz="4000">
          <a:solidFill>
            <a:schemeClr val="tx2"/>
          </a:solidFill>
          <a:latin typeface="Franklin Gothic Book" pitchFamily="34" charset="0"/>
        </a:defRPr>
      </a:lvl6pPr>
      <a:lvl7pPr marL="914400" algn="l" rtl="0" eaLnBrk="1" fontAlgn="base" hangingPunct="1">
        <a:spcBef>
          <a:spcPct val="0"/>
        </a:spcBef>
        <a:spcAft>
          <a:spcPct val="0"/>
        </a:spcAft>
        <a:defRPr sz="4000">
          <a:solidFill>
            <a:schemeClr val="tx2"/>
          </a:solidFill>
          <a:latin typeface="Franklin Gothic Book" pitchFamily="34" charset="0"/>
        </a:defRPr>
      </a:lvl7pPr>
      <a:lvl8pPr marL="1371600" algn="l" rtl="0" eaLnBrk="1" fontAlgn="base" hangingPunct="1">
        <a:spcBef>
          <a:spcPct val="0"/>
        </a:spcBef>
        <a:spcAft>
          <a:spcPct val="0"/>
        </a:spcAft>
        <a:defRPr sz="4000">
          <a:solidFill>
            <a:schemeClr val="tx2"/>
          </a:solidFill>
          <a:latin typeface="Franklin Gothic Book" pitchFamily="34" charset="0"/>
        </a:defRPr>
      </a:lvl8pPr>
      <a:lvl9pPr marL="1828800" algn="l" rtl="0" eaLnBrk="1" fontAlgn="base" hangingPunct="1">
        <a:spcBef>
          <a:spcPct val="0"/>
        </a:spcBef>
        <a:spcAft>
          <a:spcPct val="0"/>
        </a:spcAft>
        <a:defRPr sz="4000">
          <a:solidFill>
            <a:schemeClr val="tx2"/>
          </a:solidFill>
          <a:latin typeface="Franklin Gothic Book" pitchFamily="34" charset="0"/>
        </a:defRPr>
      </a:lvl9pPr>
    </p:titleStyle>
    <p:bodyStyle>
      <a:lvl1pPr marL="273050" indent="-273050" algn="l" rtl="0" eaLnBrk="1" fontAlgn="base" hangingPunct="1">
        <a:spcBef>
          <a:spcPts val="575"/>
        </a:spcBef>
        <a:spcAft>
          <a:spcPct val="0"/>
        </a:spcAft>
        <a:buClr>
          <a:schemeClr val="accent1"/>
        </a:buClr>
        <a:buSzPct val="85000"/>
        <a:buFont typeface="Wingdings 2" charset="2"/>
        <a:buChar char=""/>
        <a:defRPr sz="2600" kern="1200">
          <a:solidFill>
            <a:schemeClr val="tx1"/>
          </a:solidFill>
          <a:latin typeface="Calibri"/>
          <a:ea typeface="ＭＳ Ｐゴシック" charset="-128"/>
          <a:cs typeface="Calibri"/>
        </a:defRPr>
      </a:lvl1pPr>
      <a:lvl2pPr marL="547688" indent="-228600" algn="l" rtl="0" eaLnBrk="1" fontAlgn="base" hangingPunct="1">
        <a:spcBef>
          <a:spcPts val="375"/>
        </a:spcBef>
        <a:spcAft>
          <a:spcPct val="0"/>
        </a:spcAft>
        <a:buClr>
          <a:schemeClr val="accent2"/>
        </a:buClr>
        <a:buSzPct val="85000"/>
        <a:buFont typeface="Wingdings 2" charset="2"/>
        <a:buChar char=""/>
        <a:defRPr sz="2400" kern="1200">
          <a:solidFill>
            <a:schemeClr val="tx1"/>
          </a:solidFill>
          <a:latin typeface="Calibri"/>
          <a:ea typeface="ＭＳ Ｐゴシック" charset="-128"/>
          <a:cs typeface="Calibri"/>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Calibri"/>
          <a:ea typeface="ＭＳ Ｐゴシック" charset="-128"/>
          <a:cs typeface="Calibri"/>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Calibri"/>
          <a:ea typeface="ＭＳ Ｐゴシック" charset="-128"/>
          <a:cs typeface="Calibri"/>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Calibri"/>
          <a:ea typeface="ＭＳ Ｐゴシック" charset="-128"/>
          <a:cs typeface="Calibri"/>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en.wikipedia.org/wiki/Psychological_Science" TargetMode="External"/><Relationship Id="rId3" Type="http://schemas.openxmlformats.org/officeDocument/2006/relationships/hyperlink" Target="http://en.wikipedia.org/wiki/Cerebral_Corte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microsoft.com/office/2007/relationships/media" Target="../media/media2.WAV"/><Relationship Id="rId4" Type="http://schemas.openxmlformats.org/officeDocument/2006/relationships/audio" Target="../media/media2.WAV"/><Relationship Id="rId5" Type="http://schemas.openxmlformats.org/officeDocument/2006/relationships/slideLayout" Target="../slideLayouts/slideLayout1.xml"/><Relationship Id="rId6" Type="http://schemas.openxmlformats.org/officeDocument/2006/relationships/notesSlide" Target="../notesSlides/notesSlide8.xml"/><Relationship Id="rId7" Type="http://schemas.openxmlformats.org/officeDocument/2006/relationships/image" Target="../media/image11.jpeg"/><Relationship Id="rId8" Type="http://schemas.openxmlformats.org/officeDocument/2006/relationships/image" Target="../media/image12.png"/><Relationship Id="rId1" Type="http://schemas.microsoft.com/office/2007/relationships/media" Target="../media/media1.WAV"/><Relationship Id="rId2" Type="http://schemas.openxmlformats.org/officeDocument/2006/relationships/audio" Target="../media/media1.WAV"/></Relationships>
</file>

<file path=ppt/slides/_rels/slide25.xml.rels><?xml version="1.0" encoding="UTF-8" standalone="yes"?>
<Relationships xmlns="http://schemas.openxmlformats.org/package/2006/relationships"><Relationship Id="rId3" Type="http://schemas.microsoft.com/office/2007/relationships/media" Target="../media/media3.WAV"/><Relationship Id="rId4" Type="http://schemas.openxmlformats.org/officeDocument/2006/relationships/audio" Target="../media/media3.WAV"/><Relationship Id="rId5" Type="http://schemas.openxmlformats.org/officeDocument/2006/relationships/slideLayout" Target="../slideLayouts/slideLayout1.xml"/><Relationship Id="rId6" Type="http://schemas.openxmlformats.org/officeDocument/2006/relationships/notesSlide" Target="../notesSlides/notesSlide9.xml"/><Relationship Id="rId7" Type="http://schemas.openxmlformats.org/officeDocument/2006/relationships/image" Target="../media/image13.jpeg"/><Relationship Id="rId8" Type="http://schemas.openxmlformats.org/officeDocument/2006/relationships/image" Target="../media/image12.png"/><Relationship Id="rId1" Type="http://schemas.microsoft.com/office/2007/relationships/media" Target="../media/media2.WAV"/><Relationship Id="rId2" Type="http://schemas.openxmlformats.org/officeDocument/2006/relationships/audio" Target="../media/media2.WAV"/></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www.ldc.upenn.edu/Catalog/LDC2002S28.html" TargetMode="External"/></Relationships>
</file>

<file path=ppt/slides/_rels/slide29.xml.rels><?xml version="1.0" encoding="UTF-8" standalone="yes"?>
<Relationships xmlns="http://schemas.openxmlformats.org/package/2006/relationships"><Relationship Id="rId3" Type="http://schemas.microsoft.com/office/2007/relationships/media" Target="../media/media5.WAV"/><Relationship Id="rId4" Type="http://schemas.openxmlformats.org/officeDocument/2006/relationships/audio" Target="../media/media5.WAV"/><Relationship Id="rId5" Type="http://schemas.microsoft.com/office/2007/relationships/media" Target="../media/media6.WAV"/><Relationship Id="rId6" Type="http://schemas.openxmlformats.org/officeDocument/2006/relationships/audio" Target="../media/media6.WAV"/><Relationship Id="rId7" Type="http://schemas.openxmlformats.org/officeDocument/2006/relationships/slideLayout" Target="../slideLayouts/slideLayout7.xml"/><Relationship Id="rId8" Type="http://schemas.openxmlformats.org/officeDocument/2006/relationships/notesSlide" Target="../notesSlides/notesSlide12.xml"/><Relationship Id="rId9" Type="http://schemas.openxmlformats.org/officeDocument/2006/relationships/image" Target="../media/image14.png"/><Relationship Id="rId10" Type="http://schemas.openxmlformats.org/officeDocument/2006/relationships/image" Target="../media/image12.png"/><Relationship Id="rId1" Type="http://schemas.microsoft.com/office/2007/relationships/media" Target="../media/media4.WAV"/><Relationship Id="rId2" Type="http://schemas.openxmlformats.org/officeDocument/2006/relationships/audio" Target="../media/media4.WA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microsoft.com/office/2007/relationships/media" Target="../media/media2.WAV"/><Relationship Id="rId4" Type="http://schemas.openxmlformats.org/officeDocument/2006/relationships/audio" Target="../media/media2.WAV"/><Relationship Id="rId5" Type="http://schemas.openxmlformats.org/officeDocument/2006/relationships/slideLayout" Target="../slideLayouts/slideLayout1.xml"/><Relationship Id="rId6" Type="http://schemas.openxmlformats.org/officeDocument/2006/relationships/notesSlide" Target="../notesSlides/notesSlide15.xml"/><Relationship Id="rId7" Type="http://schemas.openxmlformats.org/officeDocument/2006/relationships/image" Target="../media/image11.jpeg"/><Relationship Id="rId8" Type="http://schemas.openxmlformats.org/officeDocument/2006/relationships/image" Target="../media/image12.png"/><Relationship Id="rId1" Type="http://schemas.microsoft.com/office/2007/relationships/media" Target="../media/media1.WAV"/><Relationship Id="rId2" Type="http://schemas.openxmlformats.org/officeDocument/2006/relationships/audio" Target="../media/media1.WAV"/></Relationships>
</file>

<file path=ppt/slides/_rels/slide33.xml.rels><?xml version="1.0" encoding="UTF-8" standalone="yes"?>
<Relationships xmlns="http://schemas.openxmlformats.org/package/2006/relationships"><Relationship Id="rId3" Type="http://schemas.microsoft.com/office/2007/relationships/media" Target="../media/media3.WAV"/><Relationship Id="rId4" Type="http://schemas.openxmlformats.org/officeDocument/2006/relationships/audio" Target="../media/media3.WAV"/><Relationship Id="rId5" Type="http://schemas.openxmlformats.org/officeDocument/2006/relationships/slideLayout" Target="../slideLayouts/slideLayout1.xml"/><Relationship Id="rId6" Type="http://schemas.openxmlformats.org/officeDocument/2006/relationships/notesSlide" Target="../notesSlides/notesSlide16.xml"/><Relationship Id="rId7" Type="http://schemas.openxmlformats.org/officeDocument/2006/relationships/image" Target="../media/image13.jpeg"/><Relationship Id="rId8" Type="http://schemas.openxmlformats.org/officeDocument/2006/relationships/image" Target="../media/image12.png"/><Relationship Id="rId1" Type="http://schemas.microsoft.com/office/2007/relationships/media" Target="../media/media2.WAV"/><Relationship Id="rId2" Type="http://schemas.openxmlformats.org/officeDocument/2006/relationships/audio" Target="../media/media2.WAV"/></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9" Type="http://schemas.microsoft.com/office/2007/relationships/media" Target="../media/media11.WAV"/><Relationship Id="rId20" Type="http://schemas.openxmlformats.org/officeDocument/2006/relationships/audio" Target="../media/media16.WAV"/><Relationship Id="rId21" Type="http://schemas.openxmlformats.org/officeDocument/2006/relationships/slideLayout" Target="../slideLayouts/slideLayout2.xml"/><Relationship Id="rId22" Type="http://schemas.openxmlformats.org/officeDocument/2006/relationships/notesSlide" Target="../notesSlides/notesSlide22.xml"/><Relationship Id="rId23" Type="http://schemas.openxmlformats.org/officeDocument/2006/relationships/image" Target="../media/image18.png"/><Relationship Id="rId10" Type="http://schemas.openxmlformats.org/officeDocument/2006/relationships/audio" Target="../media/media11.WAV"/><Relationship Id="rId11" Type="http://schemas.microsoft.com/office/2007/relationships/media" Target="../media/media12.WAV"/><Relationship Id="rId12" Type="http://schemas.openxmlformats.org/officeDocument/2006/relationships/audio" Target="../media/media12.WAV"/><Relationship Id="rId13" Type="http://schemas.microsoft.com/office/2007/relationships/media" Target="../media/media13.WAV"/><Relationship Id="rId14" Type="http://schemas.openxmlformats.org/officeDocument/2006/relationships/audio" Target="../media/media13.WAV"/><Relationship Id="rId15" Type="http://schemas.microsoft.com/office/2007/relationships/media" Target="../media/media14.WAV"/><Relationship Id="rId16" Type="http://schemas.openxmlformats.org/officeDocument/2006/relationships/audio" Target="../media/media14.WAV"/><Relationship Id="rId17" Type="http://schemas.microsoft.com/office/2007/relationships/media" Target="../media/media15.WAV"/><Relationship Id="rId18" Type="http://schemas.openxmlformats.org/officeDocument/2006/relationships/audio" Target="../media/media15.WAV"/><Relationship Id="rId19" Type="http://schemas.microsoft.com/office/2007/relationships/media" Target="../media/media16.WAV"/><Relationship Id="rId1" Type="http://schemas.microsoft.com/office/2007/relationships/media" Target="../media/media7.WAV"/><Relationship Id="rId2" Type="http://schemas.openxmlformats.org/officeDocument/2006/relationships/audio" Target="../media/media7.WAV"/><Relationship Id="rId3" Type="http://schemas.microsoft.com/office/2007/relationships/media" Target="../media/media8.WAV"/><Relationship Id="rId4" Type="http://schemas.openxmlformats.org/officeDocument/2006/relationships/audio" Target="../media/media8.WAV"/><Relationship Id="rId5" Type="http://schemas.microsoft.com/office/2007/relationships/media" Target="../media/media9.WAV"/><Relationship Id="rId6" Type="http://schemas.openxmlformats.org/officeDocument/2006/relationships/audio" Target="../media/media9.WAV"/><Relationship Id="rId7" Type="http://schemas.microsoft.com/office/2007/relationships/media" Target="../media/media10.WAV"/><Relationship Id="rId8" Type="http://schemas.openxmlformats.org/officeDocument/2006/relationships/audio" Target="../media/media10.WAV"/></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2.bin"/><Relationship Id="rId5" Type="http://schemas.openxmlformats.org/officeDocument/2006/relationships/image" Target="../media/image19.png"/><Relationship Id="rId6" Type="http://schemas.openxmlformats.org/officeDocument/2006/relationships/oleObject" Target="../embeddings/Microsoft_Word_97_-_2004_Document1.doc"/><Relationship Id="rId7"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tiff"/><Relationship Id="rId3" Type="http://schemas.openxmlformats.org/officeDocument/2006/relationships/image" Target="../media/image24.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5.xml"/><Relationship Id="rId5" Type="http://schemas.openxmlformats.org/officeDocument/2006/relationships/image" Target="../media/image12.png"/><Relationship Id="rId1" Type="http://schemas.microsoft.com/office/2007/relationships/media" Target="../media/media17.WAV"/><Relationship Id="rId2" Type="http://schemas.openxmlformats.org/officeDocument/2006/relationships/audio" Target="../media/media17.WAV"/></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tiff"/></Relationships>
</file>

<file path=ppt/slides/_rels/slide67.xml.rels><?xml version="1.0" encoding="UTF-8" standalone="yes"?>
<Relationships xmlns="http://schemas.openxmlformats.org/package/2006/relationships"><Relationship Id="rId3" Type="http://schemas.microsoft.com/office/2007/relationships/media" Target="../media/media19.WAV"/><Relationship Id="rId4" Type="http://schemas.openxmlformats.org/officeDocument/2006/relationships/audio" Target="../media/media19.WAV"/><Relationship Id="rId5" Type="http://schemas.microsoft.com/office/2007/relationships/media" Target="../media/media20.WAV"/><Relationship Id="rId6" Type="http://schemas.openxmlformats.org/officeDocument/2006/relationships/audio" Target="../media/media20.WAV"/><Relationship Id="rId7" Type="http://schemas.openxmlformats.org/officeDocument/2006/relationships/slideLayout" Target="../slideLayouts/slideLayout5.xml"/><Relationship Id="rId8" Type="http://schemas.openxmlformats.org/officeDocument/2006/relationships/notesSlide" Target="../notesSlides/notesSlide38.xml"/><Relationship Id="rId9" Type="http://schemas.openxmlformats.org/officeDocument/2006/relationships/image" Target="../media/image32.jpeg"/><Relationship Id="rId10" Type="http://schemas.openxmlformats.org/officeDocument/2006/relationships/image" Target="../media/image12.png"/><Relationship Id="rId1" Type="http://schemas.microsoft.com/office/2007/relationships/media" Target="../media/media18.WAV"/><Relationship Id="rId2" Type="http://schemas.openxmlformats.org/officeDocument/2006/relationships/audio" Target="../media/media18.WAV"/></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tiff"/><Relationship Id="rId3" Type="http://schemas.openxmlformats.org/officeDocument/2006/relationships/image" Target="../media/image3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6.tiff"/><Relationship Id="rId5" Type="http://schemas.openxmlformats.org/officeDocument/2006/relationships/image" Target="../media/image12.png"/><Relationship Id="rId1" Type="http://schemas.microsoft.com/office/2007/relationships/media" Target="../media/media21.WAV"/><Relationship Id="rId2" Type="http://schemas.openxmlformats.org/officeDocument/2006/relationships/audio" Target="../media/media21.WAV"/></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7.tiff"/><Relationship Id="rId5" Type="http://schemas.openxmlformats.org/officeDocument/2006/relationships/image" Target="../media/image12.png"/><Relationship Id="rId1" Type="http://schemas.microsoft.com/office/2007/relationships/media" Target="../media/media22.WAV"/><Relationship Id="rId2" Type="http://schemas.openxmlformats.org/officeDocument/2006/relationships/audio" Target="../media/media22.WAV"/></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bbc.co.uk/science/humanbody/mind/surveys/smiles/" TargetMode="External"/><Relationship Id="rId3" Type="http://schemas.openxmlformats.org/officeDocument/2006/relationships/hyperlink" Target="http://www.cs.cmu.edu/afs/cs/project/face/www/facs.htm" TargetMode="Externa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40.png"/><Relationship Id="rId5" Type="http://schemas.openxmlformats.org/officeDocument/2006/relationships/image" Target="../media/image12.png"/><Relationship Id="rId6" Type="http://schemas.openxmlformats.org/officeDocument/2006/relationships/image" Target="../media/image41.png"/><Relationship Id="rId1" Type="http://schemas.microsoft.com/office/2007/relationships/media" Target="../media/media23.WAV"/><Relationship Id="rId2" Type="http://schemas.openxmlformats.org/officeDocument/2006/relationships/audio" Target="../media/media23.WAV"/></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2616200" y="762000"/>
            <a:ext cx="6553200" cy="1143000"/>
          </a:xfrm>
        </p:spPr>
        <p:txBody>
          <a:bodyPr/>
          <a:lstStyle/>
          <a:p>
            <a:r>
              <a:rPr lang="en-US" sz="3400" b="1" dirty="0">
                <a:solidFill>
                  <a:schemeClr val="tx1"/>
                </a:solidFill>
                <a:latin typeface="Franklin Gothic Book (Headings)"/>
                <a:cs typeface="Franklin Gothic Book (Headings)"/>
              </a:rPr>
              <a:t>CS 224S / LINGUIST 285</a:t>
            </a:r>
            <a:br>
              <a:rPr lang="en-US" sz="3400" b="1" dirty="0">
                <a:solidFill>
                  <a:schemeClr val="tx1"/>
                </a:solidFill>
                <a:latin typeface="Franklin Gothic Book (Headings)"/>
                <a:cs typeface="Franklin Gothic Book (Headings)"/>
              </a:rPr>
            </a:br>
            <a:r>
              <a:rPr lang="en-US" sz="3400" b="1" dirty="0">
                <a:solidFill>
                  <a:schemeClr val="tx1"/>
                </a:solidFill>
                <a:latin typeface="Franklin Gothic Book (Headings)"/>
                <a:cs typeface="Franklin Gothic Book (Headings)"/>
              </a:rPr>
              <a:t>Spoken Language Processing</a:t>
            </a:r>
          </a:p>
        </p:txBody>
      </p:sp>
      <p:sp>
        <p:nvSpPr>
          <p:cNvPr id="2" name="Subtitle 1"/>
          <p:cNvSpPr>
            <a:spLocks noGrp="1"/>
          </p:cNvSpPr>
          <p:nvPr>
            <p:ph type="subTitle" idx="1"/>
          </p:nvPr>
        </p:nvSpPr>
        <p:spPr>
          <a:xfrm>
            <a:off x="381000" y="3048000"/>
            <a:ext cx="8229600" cy="1752600"/>
          </a:xfrm>
        </p:spPr>
        <p:txBody>
          <a:bodyPr/>
          <a:lstStyle/>
          <a:p>
            <a:r>
              <a:rPr lang="en-US" sz="3200" dirty="0">
                <a:solidFill>
                  <a:schemeClr val="accent1"/>
                </a:solidFill>
              </a:rPr>
              <a:t>Andrew Maas</a:t>
            </a:r>
          </a:p>
          <a:p>
            <a:r>
              <a:rPr lang="en-US" sz="3200" dirty="0">
                <a:solidFill>
                  <a:schemeClr val="accent1"/>
                </a:solidFill>
              </a:rPr>
              <a:t>Stanford University</a:t>
            </a:r>
          </a:p>
          <a:p>
            <a:r>
              <a:rPr lang="en-US" sz="3200" dirty="0">
                <a:solidFill>
                  <a:schemeClr val="accent1"/>
                </a:solidFill>
              </a:rPr>
              <a:t>Spring 2017 </a:t>
            </a:r>
            <a:endParaRPr lang="en-US" sz="3200" dirty="0">
              <a:solidFill>
                <a:schemeClr val="tx2"/>
              </a:solidFill>
            </a:endParaRPr>
          </a:p>
          <a:p>
            <a:r>
              <a:rPr lang="en-US" sz="4000" b="1" dirty="0">
                <a:solidFill>
                  <a:schemeClr val="accent1">
                    <a:lumMod val="75000"/>
                  </a:schemeClr>
                </a:solidFill>
              </a:rPr>
              <a:t>Lecture 11: </a:t>
            </a:r>
            <a:r>
              <a:rPr lang="en-US" sz="4000" b="1" dirty="0" smtClean="0">
                <a:solidFill>
                  <a:schemeClr val="accent1">
                    <a:lumMod val="75000"/>
                  </a:schemeClr>
                </a:solidFill>
              </a:rPr>
              <a:t>Emotion/Affect Extraction and Interpersonal Stance</a:t>
            </a:r>
            <a:endParaRPr lang="en-US" sz="3600" dirty="0">
              <a:solidFill>
                <a:schemeClr val="accent1">
                  <a:lumMod val="75000"/>
                </a:schemeClr>
              </a:solidFill>
            </a:endParaRPr>
          </a:p>
        </p:txBody>
      </p:sp>
      <p:pic>
        <p:nvPicPr>
          <p:cNvPr id="3" name="Picture 2" descr="94022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57200"/>
            <a:ext cx="2205593" cy="1838934"/>
          </a:xfrm>
          <a:prstGeom prst="rect">
            <a:avLst/>
          </a:prstGeom>
        </p:spPr>
      </p:pic>
      <p:sp>
        <p:nvSpPr>
          <p:cNvPr id="4" name="TextBox 3"/>
          <p:cNvSpPr txBox="1"/>
          <p:nvPr/>
        </p:nvSpPr>
        <p:spPr>
          <a:xfrm>
            <a:off x="5257800" y="6505591"/>
            <a:ext cx="3886200" cy="400110"/>
          </a:xfrm>
          <a:prstGeom prst="rect">
            <a:avLst/>
          </a:prstGeom>
          <a:noFill/>
        </p:spPr>
        <p:txBody>
          <a:bodyPr wrap="square" rtlCol="0">
            <a:spAutoFit/>
          </a:bodyPr>
          <a:lstStyle/>
          <a:p>
            <a:pPr algn="r"/>
            <a:r>
              <a:rPr lang="en-US" sz="2000" dirty="0">
                <a:solidFill>
                  <a:schemeClr val="accent1"/>
                </a:solidFill>
                <a:latin typeface="Calibri"/>
                <a:ea typeface="ＭＳ Ｐゴシック" charset="-128"/>
                <a:cs typeface="Calibri"/>
              </a:rPr>
              <a:t>Original slides by Dan </a:t>
            </a:r>
            <a:r>
              <a:rPr lang="en-US" sz="2000" dirty="0" err="1">
                <a:solidFill>
                  <a:schemeClr val="accent1"/>
                </a:solidFill>
                <a:latin typeface="Calibri"/>
                <a:ea typeface="ＭＳ Ｐゴシック" charset="-128"/>
                <a:cs typeface="Calibri"/>
              </a:rPr>
              <a:t>Jurafsky</a:t>
            </a:r>
            <a:endParaRPr lang="en-US" sz="2000" dirty="0">
              <a:solidFill>
                <a:schemeClr val="accent1"/>
              </a:solidFill>
              <a:latin typeface="Calibri"/>
              <a:ea typeface="ＭＳ Ｐゴシック" charset="-128"/>
              <a:cs typeface="Calibri"/>
            </a:endParaRPr>
          </a:p>
        </p:txBody>
      </p:sp>
    </p:spTree>
    <p:extLst>
      <p:ext uri="{BB962C8B-B14F-4D97-AF65-F5344CB8AC3E}">
        <p14:creationId xmlns:p14="http://schemas.microsoft.com/office/powerpoint/2010/main" val="575606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3048000" cy="2239961"/>
          </a:xfrm>
        </p:spPr>
        <p:txBody>
          <a:bodyPr/>
          <a:lstStyle/>
          <a:p>
            <a:r>
              <a:rPr lang="en-US" dirty="0" err="1" smtClean="0"/>
              <a:t>Duchenne</a:t>
            </a:r>
            <a:r>
              <a:rPr lang="en-US" dirty="0" smtClean="0"/>
              <a:t> smiles</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4267200" y="76200"/>
            <a:ext cx="4689471" cy="6711155"/>
          </a:xfr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Engineering studies</a:t>
            </a:r>
            <a:br>
              <a:rPr lang="en-US" smtClean="0"/>
            </a:br>
            <a:r>
              <a:rPr lang="en-US" smtClean="0"/>
              <a:t>16 binary classifiers</a:t>
            </a:r>
            <a:endParaRPr lang="en-US"/>
          </a:p>
        </p:txBody>
      </p:sp>
      <p:sp>
        <p:nvSpPr>
          <p:cNvPr id="3" name="Content Placeholder 2"/>
          <p:cNvSpPr>
            <a:spLocks noGrp="1"/>
          </p:cNvSpPr>
          <p:nvPr>
            <p:ph sz="quarter" idx="1"/>
          </p:nvPr>
        </p:nvSpPr>
        <p:spPr/>
        <p:txBody>
          <a:bodyPr/>
          <a:lstStyle/>
          <a:p>
            <a:pPr lvl="1"/>
            <a:r>
              <a:rPr lang="en-US" smtClean="0"/>
              <a:t>Female    ±Awkward,      Male   ±Awkward, </a:t>
            </a:r>
          </a:p>
          <a:p>
            <a:pPr lvl="1"/>
            <a:r>
              <a:rPr lang="en-US" smtClean="0"/>
              <a:t>Female    ±Friendly,         Male   ±Friendly, </a:t>
            </a:r>
          </a:p>
          <a:p>
            <a:pPr lvl="1"/>
            <a:r>
              <a:rPr lang="en-US" smtClean="0"/>
              <a:t>Female    ±Flirtatious,     Male   ±Flirtatious,</a:t>
            </a:r>
          </a:p>
          <a:p>
            <a:pPr lvl="1"/>
            <a:r>
              <a:rPr lang="en-US" smtClean="0"/>
              <a:t>Female    ±Assertive,       Male   ±Assertive</a:t>
            </a:r>
          </a:p>
          <a:p>
            <a:pPr lvl="1"/>
            <a:endParaRPr lang="en-US" smtClean="0"/>
          </a:p>
          <a:p>
            <a:pPr lvl="1"/>
            <a:r>
              <a:rPr lang="en-US" smtClean="0"/>
              <a:t>Each study run twice, on:</a:t>
            </a:r>
          </a:p>
          <a:p>
            <a:pPr lvl="2"/>
            <a:r>
              <a:rPr lang="en-US" smtClean="0"/>
              <a:t>self-assessed</a:t>
            </a:r>
          </a:p>
          <a:p>
            <a:pPr lvl="2"/>
            <a:r>
              <a:rPr lang="en-US" smtClean="0"/>
              <a:t>alter-assessed</a:t>
            </a:r>
          </a:p>
          <a:p>
            <a:r>
              <a:rPr lang="en-US" smtClean="0"/>
              <a:t>Multiple classifier experiments</a:t>
            </a:r>
          </a:p>
          <a:p>
            <a:pPr lvl="1"/>
            <a:r>
              <a:rPr lang="en-US" smtClean="0"/>
              <a:t>L1-regularized logistic regression</a:t>
            </a:r>
          </a:p>
          <a:p>
            <a:pPr lvl="1"/>
            <a:r>
              <a:rPr lang="en-US" smtClean="0"/>
              <a:t>SVM w/RBF kernel</a:t>
            </a:r>
          </a:p>
          <a:p>
            <a:endParaRPr lang="en-US"/>
          </a:p>
        </p:txBody>
      </p:sp>
    </p:spTree>
    <p:extLst>
      <p:ext uri="{BB962C8B-B14F-4D97-AF65-F5344CB8AC3E}">
        <p14:creationId xmlns:p14="http://schemas.microsoft.com/office/powerpoint/2010/main" val="7411363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Test set</a:t>
            </a:r>
            <a:endParaRPr lang="en-US"/>
          </a:p>
        </p:txBody>
      </p:sp>
      <p:sp>
        <p:nvSpPr>
          <p:cNvPr id="3" name="Content Placeholder 2"/>
          <p:cNvSpPr>
            <a:spLocks noGrp="1"/>
          </p:cNvSpPr>
          <p:nvPr>
            <p:ph sz="quarter" idx="1"/>
          </p:nvPr>
        </p:nvSpPr>
        <p:spPr/>
        <p:txBody>
          <a:bodyPr/>
          <a:lstStyle/>
          <a:p>
            <a:r>
              <a:rPr lang="en-US" smtClean="0"/>
              <a:t>For each of the 16 experiments</a:t>
            </a:r>
          </a:p>
          <a:p>
            <a:pPr lvl="1"/>
            <a:r>
              <a:rPr lang="en-US" smtClean="0"/>
              <a:t>Sort all 946 dates</a:t>
            </a:r>
          </a:p>
          <a:p>
            <a:pPr lvl="1"/>
            <a:r>
              <a:rPr lang="en-US" smtClean="0"/>
              <a:t>Choose top 10% as positive class</a:t>
            </a:r>
          </a:p>
          <a:p>
            <a:pPr lvl="1"/>
            <a:r>
              <a:rPr lang="en-US" smtClean="0"/>
              <a:t>Choose bottom 10% as negative class</a:t>
            </a:r>
          </a:p>
          <a:p>
            <a:pPr lvl="1"/>
            <a:r>
              <a:rPr lang="en-US" smtClean="0"/>
              <a:t>ignore 80% of dates in the middle!</a:t>
            </a:r>
          </a:p>
          <a:p>
            <a:r>
              <a:rPr lang="en-US" smtClean="0"/>
              <a:t>5-fold cross-validation within this small training and test set</a:t>
            </a:r>
          </a:p>
          <a:p>
            <a:endParaRPr lang="en-US" smtClean="0"/>
          </a:p>
          <a:p>
            <a:r>
              <a:rPr lang="en-US" smtClean="0"/>
              <a:t>Goal: distinguishing social interactants who are reported to exhibit (or not exhibit) clear social intentions or styles</a:t>
            </a:r>
          </a:p>
          <a:p>
            <a:endParaRPr lang="en-US" smtClean="0"/>
          </a:p>
          <a:p>
            <a:endParaRPr lang="en-US"/>
          </a:p>
        </p:txBody>
      </p:sp>
    </p:spTree>
    <p:extLst>
      <p:ext uri="{BB962C8B-B14F-4D97-AF65-F5344CB8AC3E}">
        <p14:creationId xmlns:p14="http://schemas.microsoft.com/office/powerpoint/2010/main" val="8728095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 using SVM Classifier</a:t>
            </a:r>
            <a:endParaRPr lang="en-US"/>
          </a:p>
        </p:txBody>
      </p:sp>
      <p:sp>
        <p:nvSpPr>
          <p:cNvPr id="3" name="Content Placeholder 2"/>
          <p:cNvSpPr>
            <a:spLocks noGrp="1"/>
          </p:cNvSpPr>
          <p:nvPr>
            <p:ph sz="quarter" idx="1"/>
          </p:nvPr>
        </p:nvSpPr>
        <p:spPr/>
        <p:txBody>
          <a:bodyPr/>
          <a:lstStyle/>
          <a:p>
            <a:pPr marL="0" indent="0">
              <a:buNone/>
            </a:pPr>
            <a:r>
              <a:rPr lang="en-US" dirty="0" smtClean="0"/>
              <a:t>Using my speech to predict what my date says about me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graphicFrame>
        <p:nvGraphicFramePr>
          <p:cNvPr id="4" name="Table 3"/>
          <p:cNvGraphicFramePr>
            <a:graphicFrameLocks noGrp="1"/>
          </p:cNvGraphicFramePr>
          <p:nvPr/>
        </p:nvGraphicFramePr>
        <p:xfrm>
          <a:off x="1371600" y="2971800"/>
          <a:ext cx="6477000" cy="3502860"/>
        </p:xfrm>
        <a:graphic>
          <a:graphicData uri="http://schemas.openxmlformats.org/drawingml/2006/table">
            <a:tbl>
              <a:tblPr firstRow="1" bandRow="1">
                <a:tableStyleId>{5C22544A-7EE6-4342-B048-85BDC9FD1C3A}</a:tableStyleId>
              </a:tblPr>
              <a:tblGrid>
                <a:gridCol w="2159000"/>
                <a:gridCol w="2159000"/>
                <a:gridCol w="2159000"/>
              </a:tblGrid>
              <a:tr h="838785">
                <a:tc>
                  <a:txBody>
                    <a:bodyPr/>
                    <a:lstStyle/>
                    <a:p>
                      <a:endParaRPr lang="en-US" sz="3200">
                        <a:latin typeface="Calibri"/>
                        <a:cs typeface="Calibri"/>
                      </a:endParaRPr>
                    </a:p>
                  </a:txBody>
                  <a:tcPr/>
                </a:tc>
                <a:tc>
                  <a:txBody>
                    <a:bodyPr/>
                    <a:lstStyle/>
                    <a:p>
                      <a:r>
                        <a:rPr lang="en-US" sz="3200">
                          <a:latin typeface="Calibri"/>
                          <a:cs typeface="Calibri"/>
                        </a:rPr>
                        <a:t>Male speaker</a:t>
                      </a:r>
                    </a:p>
                  </a:txBody>
                  <a:tcPr/>
                </a:tc>
                <a:tc>
                  <a:txBody>
                    <a:bodyPr/>
                    <a:lstStyle/>
                    <a:p>
                      <a:r>
                        <a:rPr lang="en-US" sz="3200">
                          <a:latin typeface="Calibri"/>
                          <a:cs typeface="Calibri"/>
                        </a:rPr>
                        <a:t>Female</a:t>
                      </a:r>
                      <a:r>
                        <a:rPr lang="en-US" sz="3200" baseline="0">
                          <a:latin typeface="Calibri"/>
                          <a:cs typeface="Calibri"/>
                        </a:rPr>
                        <a:t> speaker</a:t>
                      </a:r>
                      <a:endParaRPr lang="en-US" sz="3200">
                        <a:latin typeface="Calibri"/>
                        <a:cs typeface="Calibri"/>
                      </a:endParaRPr>
                    </a:p>
                  </a:txBody>
                  <a:tcPr/>
                </a:tc>
              </a:tr>
              <a:tr h="609015">
                <a:tc>
                  <a:txBody>
                    <a:bodyPr/>
                    <a:lstStyle/>
                    <a:p>
                      <a:r>
                        <a:rPr lang="en-US" sz="3200">
                          <a:latin typeface="Calibri"/>
                          <a:cs typeface="Calibri"/>
                        </a:rPr>
                        <a:t>Flirting</a:t>
                      </a:r>
                    </a:p>
                  </a:txBody>
                  <a:tcPr/>
                </a:tc>
                <a:tc>
                  <a:txBody>
                    <a:bodyPr/>
                    <a:lstStyle/>
                    <a:p>
                      <a:r>
                        <a:rPr lang="en-US" sz="3200">
                          <a:latin typeface="Calibri"/>
                          <a:cs typeface="Calibri"/>
                        </a:rPr>
                        <a:t>65%</a:t>
                      </a:r>
                    </a:p>
                  </a:txBody>
                  <a:tcPr/>
                </a:tc>
                <a:tc>
                  <a:txBody>
                    <a:bodyPr/>
                    <a:lstStyle/>
                    <a:p>
                      <a:r>
                        <a:rPr lang="en-US" sz="3200">
                          <a:latin typeface="Calibri"/>
                          <a:cs typeface="Calibri"/>
                        </a:rPr>
                        <a:t>78%</a:t>
                      </a:r>
                    </a:p>
                  </a:txBody>
                  <a:tcPr/>
                </a:tc>
              </a:tr>
              <a:tr h="609015">
                <a:tc>
                  <a:txBody>
                    <a:bodyPr/>
                    <a:lstStyle/>
                    <a:p>
                      <a:r>
                        <a:rPr lang="en-US" sz="3200">
                          <a:latin typeface="Calibri"/>
                          <a:cs typeface="Calibri"/>
                        </a:rPr>
                        <a:t>Friendly</a:t>
                      </a:r>
                    </a:p>
                  </a:txBody>
                  <a:tcPr/>
                </a:tc>
                <a:tc>
                  <a:txBody>
                    <a:bodyPr/>
                    <a:lstStyle/>
                    <a:p>
                      <a:r>
                        <a:rPr lang="en-US" sz="3200">
                          <a:latin typeface="Calibri"/>
                          <a:cs typeface="Calibri"/>
                        </a:rPr>
                        <a:t>71</a:t>
                      </a:r>
                    </a:p>
                  </a:txBody>
                  <a:tcPr/>
                </a:tc>
                <a:tc>
                  <a:txBody>
                    <a:bodyPr/>
                    <a:lstStyle/>
                    <a:p>
                      <a:r>
                        <a:rPr lang="en-US" sz="3200">
                          <a:latin typeface="Calibri"/>
                          <a:cs typeface="Calibri"/>
                        </a:rPr>
                        <a:t>64</a:t>
                      </a:r>
                    </a:p>
                  </a:txBody>
                  <a:tcPr/>
                </a:tc>
              </a:tr>
              <a:tr h="609015">
                <a:tc>
                  <a:txBody>
                    <a:bodyPr/>
                    <a:lstStyle/>
                    <a:p>
                      <a:r>
                        <a:rPr lang="en-US" sz="3200">
                          <a:latin typeface="Calibri"/>
                          <a:cs typeface="Calibri"/>
                        </a:rPr>
                        <a:t>Awkward</a:t>
                      </a:r>
                    </a:p>
                  </a:txBody>
                  <a:tcPr/>
                </a:tc>
                <a:tc>
                  <a:txBody>
                    <a:bodyPr/>
                    <a:lstStyle/>
                    <a:p>
                      <a:r>
                        <a:rPr lang="en-US" sz="3200">
                          <a:latin typeface="Calibri"/>
                          <a:cs typeface="Calibri"/>
                        </a:rPr>
                        <a:t>67</a:t>
                      </a:r>
                    </a:p>
                  </a:txBody>
                  <a:tcPr/>
                </a:tc>
                <a:tc>
                  <a:txBody>
                    <a:bodyPr/>
                    <a:lstStyle/>
                    <a:p>
                      <a:r>
                        <a:rPr lang="en-US" sz="3200">
                          <a:latin typeface="Calibri"/>
                          <a:cs typeface="Calibri"/>
                        </a:rPr>
                        <a:t>67</a:t>
                      </a:r>
                    </a:p>
                  </a:txBody>
                  <a:tcPr/>
                </a:tc>
              </a:tr>
              <a:tr h="609015">
                <a:tc>
                  <a:txBody>
                    <a:bodyPr/>
                    <a:lstStyle/>
                    <a:p>
                      <a:r>
                        <a:rPr lang="en-US" sz="3200">
                          <a:latin typeface="Calibri"/>
                          <a:cs typeface="Calibri"/>
                        </a:rPr>
                        <a:t>Assertive</a:t>
                      </a:r>
                    </a:p>
                  </a:txBody>
                  <a:tcPr/>
                </a:tc>
                <a:tc>
                  <a:txBody>
                    <a:bodyPr/>
                    <a:lstStyle/>
                    <a:p>
                      <a:r>
                        <a:rPr lang="en-US" sz="3200">
                          <a:latin typeface="Calibri"/>
                          <a:cs typeface="Calibri"/>
                        </a:rPr>
                        <a:t>65</a:t>
                      </a:r>
                    </a:p>
                  </a:txBody>
                  <a:tcPr/>
                </a:tc>
                <a:tc>
                  <a:txBody>
                    <a:bodyPr/>
                    <a:lstStyle/>
                    <a:p>
                      <a:r>
                        <a:rPr lang="en-US" sz="3200">
                          <a:latin typeface="Calibri"/>
                          <a:cs typeface="Calibri"/>
                        </a:rPr>
                        <a:t>69</a:t>
                      </a:r>
                    </a:p>
                  </a:txBody>
                  <a:tcPr/>
                </a:tc>
              </a:tr>
            </a:tbl>
          </a:graphicData>
        </a:graphic>
      </p:graphicFrame>
    </p:spTree>
    <p:extLst>
      <p:ext uri="{BB962C8B-B14F-4D97-AF65-F5344CB8AC3E}">
        <p14:creationId xmlns:p14="http://schemas.microsoft.com/office/powerpoint/2010/main" val="199713398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 using SVM Classifier</a:t>
            </a:r>
            <a:endParaRPr lang="en-US"/>
          </a:p>
        </p:txBody>
      </p:sp>
      <p:sp>
        <p:nvSpPr>
          <p:cNvPr id="3" name="Content Placeholder 2"/>
          <p:cNvSpPr>
            <a:spLocks noGrp="1"/>
          </p:cNvSpPr>
          <p:nvPr>
            <p:ph sz="quarter" idx="1"/>
          </p:nvPr>
        </p:nvSpPr>
        <p:spPr/>
        <p:txBody>
          <a:bodyPr/>
          <a:lstStyle/>
          <a:p>
            <a:r>
              <a:rPr lang="en-US" smtClean="0"/>
              <a:t>Using my speech to predict what I say about myself</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a:p>
        </p:txBody>
      </p:sp>
      <p:graphicFrame>
        <p:nvGraphicFramePr>
          <p:cNvPr id="4" name="Table 3"/>
          <p:cNvGraphicFramePr>
            <a:graphicFrameLocks noGrp="1"/>
          </p:cNvGraphicFramePr>
          <p:nvPr/>
        </p:nvGraphicFramePr>
        <p:xfrm>
          <a:off x="1371600" y="2971800"/>
          <a:ext cx="6477000" cy="3502860"/>
        </p:xfrm>
        <a:graphic>
          <a:graphicData uri="http://schemas.openxmlformats.org/drawingml/2006/table">
            <a:tbl>
              <a:tblPr firstRow="1" bandRow="1">
                <a:tableStyleId>{5C22544A-7EE6-4342-B048-85BDC9FD1C3A}</a:tableStyleId>
              </a:tblPr>
              <a:tblGrid>
                <a:gridCol w="2159000"/>
                <a:gridCol w="2159000"/>
                <a:gridCol w="2159000"/>
              </a:tblGrid>
              <a:tr h="838785">
                <a:tc>
                  <a:txBody>
                    <a:bodyPr/>
                    <a:lstStyle/>
                    <a:p>
                      <a:endParaRPr lang="en-US" sz="3200">
                        <a:latin typeface="Calibri"/>
                        <a:cs typeface="Calibri"/>
                      </a:endParaRPr>
                    </a:p>
                  </a:txBody>
                  <a:tcPr/>
                </a:tc>
                <a:tc>
                  <a:txBody>
                    <a:bodyPr/>
                    <a:lstStyle/>
                    <a:p>
                      <a:r>
                        <a:rPr lang="en-US" sz="3200">
                          <a:latin typeface="Calibri"/>
                          <a:cs typeface="Calibri"/>
                        </a:rPr>
                        <a:t>Male speaker</a:t>
                      </a:r>
                    </a:p>
                  </a:txBody>
                  <a:tcPr/>
                </a:tc>
                <a:tc>
                  <a:txBody>
                    <a:bodyPr/>
                    <a:lstStyle/>
                    <a:p>
                      <a:r>
                        <a:rPr lang="en-US" sz="3200">
                          <a:latin typeface="Calibri"/>
                          <a:cs typeface="Calibri"/>
                        </a:rPr>
                        <a:t>Female</a:t>
                      </a:r>
                      <a:r>
                        <a:rPr lang="en-US" sz="3200" baseline="0">
                          <a:latin typeface="Calibri"/>
                          <a:cs typeface="Calibri"/>
                        </a:rPr>
                        <a:t> speaker</a:t>
                      </a:r>
                      <a:endParaRPr lang="en-US" sz="3200">
                        <a:latin typeface="Calibri"/>
                        <a:cs typeface="Calibri"/>
                      </a:endParaRPr>
                    </a:p>
                  </a:txBody>
                  <a:tcPr/>
                </a:tc>
              </a:tr>
              <a:tr h="609015">
                <a:tc>
                  <a:txBody>
                    <a:bodyPr/>
                    <a:lstStyle/>
                    <a:p>
                      <a:r>
                        <a:rPr lang="en-US" sz="3200">
                          <a:latin typeface="Calibri"/>
                          <a:cs typeface="Calibri"/>
                        </a:rPr>
                        <a:t>Flirting</a:t>
                      </a:r>
                    </a:p>
                  </a:txBody>
                  <a:tcPr/>
                </a:tc>
                <a:tc>
                  <a:txBody>
                    <a:bodyPr/>
                    <a:lstStyle/>
                    <a:p>
                      <a:r>
                        <a:rPr lang="en-US" sz="3200">
                          <a:latin typeface="Calibri"/>
                          <a:cs typeface="Calibri"/>
                        </a:rPr>
                        <a:t>66%</a:t>
                      </a:r>
                    </a:p>
                  </a:txBody>
                  <a:tcPr/>
                </a:tc>
                <a:tc>
                  <a:txBody>
                    <a:bodyPr/>
                    <a:lstStyle/>
                    <a:p>
                      <a:r>
                        <a:rPr lang="en-US" sz="3200">
                          <a:latin typeface="Calibri"/>
                          <a:cs typeface="Calibri"/>
                        </a:rPr>
                        <a:t>74%</a:t>
                      </a:r>
                    </a:p>
                  </a:txBody>
                  <a:tcPr/>
                </a:tc>
              </a:tr>
              <a:tr h="609015">
                <a:tc>
                  <a:txBody>
                    <a:bodyPr/>
                    <a:lstStyle/>
                    <a:p>
                      <a:r>
                        <a:rPr lang="en-US" sz="3200">
                          <a:latin typeface="Calibri"/>
                          <a:cs typeface="Calibri"/>
                        </a:rPr>
                        <a:t>Friendly</a:t>
                      </a:r>
                    </a:p>
                  </a:txBody>
                  <a:tcPr/>
                </a:tc>
                <a:tc>
                  <a:txBody>
                    <a:bodyPr/>
                    <a:lstStyle/>
                    <a:p>
                      <a:r>
                        <a:rPr lang="en-US" sz="3200">
                          <a:latin typeface="Calibri"/>
                          <a:cs typeface="Calibri"/>
                        </a:rPr>
                        <a:t>76</a:t>
                      </a:r>
                    </a:p>
                  </a:txBody>
                  <a:tcPr/>
                </a:tc>
                <a:tc>
                  <a:txBody>
                    <a:bodyPr/>
                    <a:lstStyle/>
                    <a:p>
                      <a:r>
                        <a:rPr lang="en-US" sz="3200">
                          <a:latin typeface="Calibri"/>
                          <a:cs typeface="Calibri"/>
                        </a:rPr>
                        <a:t>71</a:t>
                      </a:r>
                    </a:p>
                  </a:txBody>
                  <a:tcPr/>
                </a:tc>
              </a:tr>
              <a:tr h="609015">
                <a:tc>
                  <a:txBody>
                    <a:bodyPr/>
                    <a:lstStyle/>
                    <a:p>
                      <a:r>
                        <a:rPr lang="en-US" sz="3200">
                          <a:latin typeface="Calibri"/>
                          <a:cs typeface="Calibri"/>
                        </a:rPr>
                        <a:t>Awkward</a:t>
                      </a:r>
                    </a:p>
                  </a:txBody>
                  <a:tcPr/>
                </a:tc>
                <a:tc>
                  <a:txBody>
                    <a:bodyPr/>
                    <a:lstStyle/>
                    <a:p>
                      <a:r>
                        <a:rPr lang="en-US" sz="3200">
                          <a:latin typeface="Calibri"/>
                          <a:cs typeface="Calibri"/>
                        </a:rPr>
                        <a:t>63</a:t>
                      </a:r>
                    </a:p>
                  </a:txBody>
                  <a:tcPr/>
                </a:tc>
                <a:tc>
                  <a:txBody>
                    <a:bodyPr/>
                    <a:lstStyle/>
                    <a:p>
                      <a:r>
                        <a:rPr lang="en-US" sz="3200">
                          <a:latin typeface="Calibri"/>
                          <a:cs typeface="Calibri"/>
                        </a:rPr>
                        <a:t>67</a:t>
                      </a:r>
                    </a:p>
                  </a:txBody>
                  <a:tcPr/>
                </a:tc>
              </a:tr>
              <a:tr h="609015">
                <a:tc>
                  <a:txBody>
                    <a:bodyPr/>
                    <a:lstStyle/>
                    <a:p>
                      <a:r>
                        <a:rPr lang="en-US" sz="3200">
                          <a:latin typeface="Calibri"/>
                          <a:cs typeface="Calibri"/>
                        </a:rPr>
                        <a:t>Assertive</a:t>
                      </a:r>
                    </a:p>
                  </a:txBody>
                  <a:tcPr/>
                </a:tc>
                <a:tc>
                  <a:txBody>
                    <a:bodyPr/>
                    <a:lstStyle/>
                    <a:p>
                      <a:r>
                        <a:rPr lang="en-US" sz="3200">
                          <a:latin typeface="Calibri"/>
                          <a:cs typeface="Calibri"/>
                        </a:rPr>
                        <a:t>73</a:t>
                      </a:r>
                    </a:p>
                  </a:txBody>
                  <a:tcPr/>
                </a:tc>
                <a:tc>
                  <a:txBody>
                    <a:bodyPr/>
                    <a:lstStyle/>
                    <a:p>
                      <a:r>
                        <a:rPr lang="en-US" sz="3200">
                          <a:latin typeface="Calibri"/>
                          <a:cs typeface="Calibri"/>
                        </a:rPr>
                        <a:t>64</a:t>
                      </a:r>
                    </a:p>
                  </a:txBody>
                  <a:tcPr/>
                </a:tc>
              </a:tr>
            </a:tbl>
          </a:graphicData>
        </a:graphic>
      </p:graphicFrame>
    </p:spTree>
    <p:extLst>
      <p:ext uri="{BB962C8B-B14F-4D97-AF65-F5344CB8AC3E}">
        <p14:creationId xmlns:p14="http://schemas.microsoft.com/office/powerpoint/2010/main" val="66139925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 flirters do?</a:t>
            </a:r>
            <a:endParaRPr lang="en-US"/>
          </a:p>
        </p:txBody>
      </p:sp>
      <p:sp>
        <p:nvSpPr>
          <p:cNvPr id="3" name="Content Placeholder 2"/>
          <p:cNvSpPr>
            <a:spLocks noGrp="1"/>
          </p:cNvSpPr>
          <p:nvPr>
            <p:ph sz="quarter" idx="1"/>
          </p:nvPr>
        </p:nvSpPr>
        <p:spPr/>
        <p:txBody>
          <a:bodyPr/>
          <a:lstStyle/>
          <a:p>
            <a:r>
              <a:rPr lang="en-US" smtClean="0"/>
              <a:t>Women when flirting:</a:t>
            </a:r>
          </a:p>
          <a:p>
            <a:pPr lvl="1"/>
            <a:r>
              <a:rPr lang="en-US" smtClean="0"/>
              <a:t>raise pitch ceiling</a:t>
            </a:r>
          </a:p>
          <a:p>
            <a:pPr lvl="1"/>
            <a:r>
              <a:rPr lang="en-US" smtClean="0"/>
              <a:t>talk faster</a:t>
            </a:r>
          </a:p>
          <a:p>
            <a:pPr lvl="1"/>
            <a:r>
              <a:rPr lang="en-US" smtClean="0"/>
              <a:t>say “I” and “like”, use more hedges</a:t>
            </a:r>
          </a:p>
          <a:p>
            <a:pPr lvl="1"/>
            <a:r>
              <a:rPr lang="en-US" smtClean="0"/>
              <a:t>laugh at themselves</a:t>
            </a:r>
          </a:p>
          <a:p>
            <a:r>
              <a:rPr lang="en-US" smtClean="0"/>
              <a:t>Men when flirting:</a:t>
            </a:r>
          </a:p>
          <a:p>
            <a:pPr lvl="1"/>
            <a:r>
              <a:rPr lang="en-US" smtClean="0"/>
              <a:t>raise their pitch floor</a:t>
            </a:r>
          </a:p>
          <a:p>
            <a:pPr lvl="1"/>
            <a:r>
              <a:rPr lang="en-US" smtClean="0"/>
              <a:t>laugh at their date (teasing?)</a:t>
            </a:r>
          </a:p>
          <a:p>
            <a:pPr lvl="1"/>
            <a:r>
              <a:rPr lang="en-US" smtClean="0"/>
              <a:t>say “you”</a:t>
            </a:r>
          </a:p>
          <a:p>
            <a:pPr lvl="1"/>
            <a:r>
              <a:rPr lang="en-US" smtClean="0"/>
              <a:t>don’t use words related to academics</a:t>
            </a:r>
          </a:p>
          <a:p>
            <a:pPr lvl="1"/>
            <a:r>
              <a:rPr lang="en-US" smtClean="0"/>
              <a:t>say “um”, “I mean”, “you know”</a:t>
            </a:r>
          </a:p>
          <a:p>
            <a:pPr lvl="1"/>
            <a:endParaRPr lang="en-US" smtClean="0"/>
          </a:p>
        </p:txBody>
      </p:sp>
    </p:spTree>
    <p:extLst>
      <p:ext uri="{BB962C8B-B14F-4D97-AF65-F5344CB8AC3E}">
        <p14:creationId xmlns:p14="http://schemas.microsoft.com/office/powerpoint/2010/main" val="76183787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Unlikely words for male flirting</a:t>
            </a:r>
            <a:endParaRPr lang="en-US" dirty="0"/>
          </a:p>
        </p:txBody>
      </p:sp>
      <p:sp>
        <p:nvSpPr>
          <p:cNvPr id="4" name="Content Placeholder 3"/>
          <p:cNvSpPr>
            <a:spLocks noGrp="1"/>
          </p:cNvSpPr>
          <p:nvPr>
            <p:ph sz="quarter" idx="1"/>
          </p:nvPr>
        </p:nvSpPr>
        <p:spPr/>
        <p:txBody>
          <a:bodyPr/>
          <a:lstStyle/>
          <a:p>
            <a:pPr marL="319088" lvl="1" indent="0">
              <a:buNone/>
            </a:pPr>
            <a:r>
              <a:rPr lang="en-US" dirty="0" smtClean="0"/>
              <a:t>academia</a:t>
            </a:r>
          </a:p>
          <a:p>
            <a:pPr marL="319088" lvl="1" indent="0">
              <a:buNone/>
            </a:pPr>
            <a:r>
              <a:rPr lang="en-US" dirty="0" smtClean="0"/>
              <a:t>interview</a:t>
            </a:r>
          </a:p>
          <a:p>
            <a:pPr marL="319088" lvl="1" indent="0">
              <a:buNone/>
            </a:pPr>
            <a:r>
              <a:rPr lang="en-US" dirty="0" smtClean="0"/>
              <a:t>teacher</a:t>
            </a:r>
          </a:p>
          <a:p>
            <a:pPr marL="319088" lvl="1" indent="0">
              <a:buNone/>
            </a:pPr>
            <a:r>
              <a:rPr lang="en-US" dirty="0" err="1" smtClean="0"/>
              <a:t>phd</a:t>
            </a:r>
            <a:endParaRPr lang="en-US" dirty="0" smtClean="0"/>
          </a:p>
          <a:p>
            <a:pPr marL="319088" lvl="1" indent="0">
              <a:buNone/>
            </a:pPr>
            <a:r>
              <a:rPr lang="en-US" dirty="0" smtClean="0"/>
              <a:t>advisor</a:t>
            </a:r>
          </a:p>
          <a:p>
            <a:pPr marL="319088" lvl="1" indent="0">
              <a:buNone/>
            </a:pPr>
            <a:r>
              <a:rPr lang="en-US" dirty="0" smtClean="0"/>
              <a:t>lab</a:t>
            </a:r>
          </a:p>
          <a:p>
            <a:pPr marL="319088" lvl="1" indent="0">
              <a:buNone/>
            </a:pPr>
            <a:r>
              <a:rPr lang="en-US" dirty="0" smtClean="0"/>
              <a:t>research</a:t>
            </a:r>
          </a:p>
          <a:p>
            <a:pPr marL="319088" lvl="1" indent="0">
              <a:buNone/>
            </a:pPr>
            <a:r>
              <a:rPr lang="en-US" dirty="0" smtClean="0"/>
              <a:t>management </a:t>
            </a:r>
          </a:p>
          <a:p>
            <a:pPr marL="319088" lvl="1" indent="0">
              <a:buNone/>
            </a:pPr>
            <a:r>
              <a:rPr lang="en-US" dirty="0" smtClean="0"/>
              <a:t>finish</a:t>
            </a:r>
            <a:endParaRPr lang="en-US" dirty="0"/>
          </a:p>
        </p:txBody>
      </p:sp>
      <p:sp>
        <p:nvSpPr>
          <p:cNvPr id="6" name="Content Placeholder 5"/>
          <p:cNvSpPr>
            <a:spLocks noGrp="1"/>
          </p:cNvSpPr>
          <p:nvPr>
            <p:ph sz="quarter" idx="2"/>
          </p:nvPr>
        </p:nvSpPr>
        <p:spPr/>
        <p:txBody>
          <a:bodyPr/>
          <a:lstStyle/>
          <a:p>
            <a:endParaRPr lang="en-US"/>
          </a:p>
        </p:txBody>
      </p:sp>
    </p:spTree>
    <p:extLst>
      <p:ext uri="{BB962C8B-B14F-4D97-AF65-F5344CB8AC3E}">
        <p14:creationId xmlns:p14="http://schemas.microsoft.com/office/powerpoint/2010/main" val="9117121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305800" cy="1143000"/>
          </a:xfrm>
        </p:spPr>
        <p:txBody>
          <a:bodyPr/>
          <a:lstStyle/>
          <a:p>
            <a:pPr>
              <a:lnSpc>
                <a:spcPct val="90000"/>
              </a:lnSpc>
            </a:pPr>
            <a:r>
              <a:rPr lang="en-US" sz="3800" dirty="0"/>
              <a:t>What makes someone seem friendly?</a:t>
            </a:r>
            <a:br>
              <a:rPr lang="en-US" sz="3800" dirty="0"/>
            </a:br>
            <a:r>
              <a:rPr lang="en-US" sz="3800" dirty="0"/>
              <a:t>“Collaborative conversational style”</a:t>
            </a:r>
          </a:p>
        </p:txBody>
      </p:sp>
      <p:sp>
        <p:nvSpPr>
          <p:cNvPr id="3" name="Content Placeholder 2"/>
          <p:cNvSpPr>
            <a:spLocks noGrp="1"/>
          </p:cNvSpPr>
          <p:nvPr>
            <p:ph sz="quarter" idx="1"/>
          </p:nvPr>
        </p:nvSpPr>
        <p:spPr>
          <a:xfrm>
            <a:off x="533400" y="1371600"/>
            <a:ext cx="7772400" cy="5410200"/>
          </a:xfrm>
        </p:spPr>
        <p:txBody>
          <a:bodyPr/>
          <a:lstStyle/>
          <a:p>
            <a:r>
              <a:rPr lang="en-US" sz="3200" b="1" dirty="0" smtClean="0"/>
              <a:t>Friendly people:</a:t>
            </a:r>
          </a:p>
          <a:p>
            <a:pPr lvl="1"/>
            <a:r>
              <a:rPr lang="en-US" sz="3200" dirty="0" smtClean="0">
                <a:solidFill>
                  <a:srgbClr val="000090"/>
                </a:solidFill>
              </a:rPr>
              <a:t>laugh at themselves</a:t>
            </a:r>
          </a:p>
          <a:p>
            <a:pPr lvl="1"/>
            <a:r>
              <a:rPr lang="en-US" sz="3200" dirty="0" smtClean="0">
                <a:solidFill>
                  <a:srgbClr val="000090"/>
                </a:solidFill>
              </a:rPr>
              <a:t>don’t use negative emotions</a:t>
            </a:r>
          </a:p>
          <a:p>
            <a:r>
              <a:rPr lang="en-US" sz="3200" b="1" dirty="0" smtClean="0"/>
              <a:t>Friendly men</a:t>
            </a:r>
          </a:p>
          <a:p>
            <a:pPr lvl="1"/>
            <a:r>
              <a:rPr lang="en-US" sz="3200" dirty="0" smtClean="0">
                <a:solidFill>
                  <a:srgbClr val="000090"/>
                </a:solidFill>
              </a:rPr>
              <a:t>are sympathetic and agree more often</a:t>
            </a:r>
          </a:p>
          <a:p>
            <a:pPr lvl="1"/>
            <a:r>
              <a:rPr lang="en-US" sz="3200" dirty="0" smtClean="0">
                <a:solidFill>
                  <a:srgbClr val="000090"/>
                </a:solidFill>
              </a:rPr>
              <a:t>don’t interrupt</a:t>
            </a:r>
          </a:p>
          <a:p>
            <a:pPr lvl="1"/>
            <a:r>
              <a:rPr lang="en-US" sz="3200" dirty="0" smtClean="0">
                <a:solidFill>
                  <a:srgbClr val="000090"/>
                </a:solidFill>
              </a:rPr>
              <a:t>don’t use hedges</a:t>
            </a:r>
          </a:p>
          <a:p>
            <a:r>
              <a:rPr lang="en-US" sz="3200" b="1" dirty="0" smtClean="0"/>
              <a:t>Friendly women:</a:t>
            </a:r>
          </a:p>
          <a:p>
            <a:pPr lvl="1"/>
            <a:r>
              <a:rPr lang="en-US" sz="3200" dirty="0" smtClean="0">
                <a:solidFill>
                  <a:srgbClr val="000090"/>
                </a:solidFill>
              </a:rPr>
              <a:t>higher max pitch</a:t>
            </a:r>
          </a:p>
          <a:p>
            <a:pPr lvl="1"/>
            <a:r>
              <a:rPr lang="en-US" sz="3200" dirty="0" smtClean="0">
                <a:solidFill>
                  <a:srgbClr val="000090"/>
                </a:solidFill>
              </a:rPr>
              <a:t>laugh at their date</a:t>
            </a:r>
          </a:p>
        </p:txBody>
      </p:sp>
      <p:sp>
        <p:nvSpPr>
          <p:cNvPr id="4" name="TextBox 3"/>
          <p:cNvSpPr txBox="1"/>
          <p:nvPr/>
        </p:nvSpPr>
        <p:spPr>
          <a:xfrm>
            <a:off x="2193030" y="1154668"/>
            <a:ext cx="6722370" cy="369332"/>
          </a:xfrm>
          <a:prstGeom prst="rect">
            <a:avLst/>
          </a:prstGeom>
          <a:noFill/>
        </p:spPr>
        <p:txBody>
          <a:bodyPr wrap="square" rtlCol="0">
            <a:spAutoFit/>
          </a:bodyPr>
          <a:lstStyle/>
          <a:p>
            <a:r>
              <a:rPr lang="en-US" dirty="0">
                <a:latin typeface="Calibri"/>
                <a:cs typeface="Calibri"/>
              </a:rPr>
              <a:t>Related to the “collaborative floor” of </a:t>
            </a:r>
            <a:r>
              <a:rPr lang="en-US" dirty="0" err="1">
                <a:latin typeface="Calibri"/>
                <a:cs typeface="Calibri"/>
              </a:rPr>
              <a:t>Edelsky</a:t>
            </a:r>
            <a:r>
              <a:rPr lang="en-US" dirty="0">
                <a:latin typeface="Calibri"/>
                <a:cs typeface="Calibri"/>
              </a:rPr>
              <a:t> (1981), Coates (1996</a:t>
            </a:r>
            <a:r>
              <a:rPr lang="en-US" dirty="0" smtClean="0">
                <a:latin typeface="Calibri"/>
                <a:cs typeface="Calibri"/>
              </a:rPr>
              <a:t>)</a:t>
            </a:r>
            <a:endParaRPr lang="en-US" dirty="0">
              <a:latin typeface="Calibri"/>
              <a:cs typeface="Calibri"/>
            </a:endParaRPr>
          </a:p>
        </p:txBody>
      </p:sp>
    </p:spTree>
    <p:extLst>
      <p:ext uri="{BB962C8B-B14F-4D97-AF65-F5344CB8AC3E}">
        <p14:creationId xmlns:p14="http://schemas.microsoft.com/office/powerpoint/2010/main" val="8499811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makes an awkward conversationalist?</a:t>
            </a:r>
            <a:endParaRPr lang="en-US"/>
          </a:p>
        </p:txBody>
      </p:sp>
      <p:sp>
        <p:nvSpPr>
          <p:cNvPr id="3" name="Content Placeholder 2"/>
          <p:cNvSpPr>
            <a:spLocks noGrp="1"/>
          </p:cNvSpPr>
          <p:nvPr>
            <p:ph sz="quarter" idx="1"/>
          </p:nvPr>
        </p:nvSpPr>
        <p:spPr/>
        <p:txBody>
          <a:bodyPr/>
          <a:lstStyle/>
          <a:p>
            <a:r>
              <a:rPr lang="en-US" smtClean="0"/>
              <a:t>Awkward people:</a:t>
            </a:r>
          </a:p>
          <a:p>
            <a:pPr lvl="1"/>
            <a:r>
              <a:rPr lang="en-US" smtClean="0"/>
              <a:t>use more hedges</a:t>
            </a:r>
          </a:p>
          <a:p>
            <a:pPr lvl="1"/>
            <a:r>
              <a:rPr lang="en-US" smtClean="0"/>
              <a:t>ask more questions</a:t>
            </a:r>
          </a:p>
          <a:p>
            <a:r>
              <a:rPr lang="en-US" smtClean="0"/>
              <a:t>Awkward men</a:t>
            </a:r>
          </a:p>
          <a:p>
            <a:pPr lvl="1"/>
            <a:r>
              <a:rPr lang="en-US" smtClean="0"/>
              <a:t>don’t talk about academics</a:t>
            </a:r>
          </a:p>
          <a:p>
            <a:pPr lvl="1"/>
            <a:r>
              <a:rPr lang="en-US" smtClean="0"/>
              <a:t>do swear or use negative emotion</a:t>
            </a:r>
          </a:p>
          <a:p>
            <a:r>
              <a:rPr lang="en-US" smtClean="0"/>
              <a:t>Awkward women:</a:t>
            </a:r>
          </a:p>
          <a:p>
            <a:pPr lvl="1"/>
            <a:r>
              <a:rPr lang="en-US" smtClean="0"/>
              <a:t>do talk about academics</a:t>
            </a:r>
          </a:p>
          <a:p>
            <a:pPr lvl="1"/>
            <a:r>
              <a:rPr lang="en-US" smtClean="0"/>
              <a:t>talk more, and talk faster</a:t>
            </a:r>
          </a:p>
          <a:p>
            <a:pPr lvl="1"/>
            <a:r>
              <a:rPr lang="en-US" smtClean="0"/>
              <a:t>don’t laugh at their date</a:t>
            </a:r>
          </a:p>
          <a:p>
            <a:pPr lvl="1"/>
            <a:r>
              <a:rPr lang="en-US" smtClean="0"/>
              <a:t>don’t use “I”</a:t>
            </a:r>
          </a:p>
        </p:txBody>
      </p:sp>
    </p:spTree>
    <p:extLst>
      <p:ext uri="{BB962C8B-B14F-4D97-AF65-F5344CB8AC3E}">
        <p14:creationId xmlns:p14="http://schemas.microsoft.com/office/powerpoint/2010/main" val="57245560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15961"/>
          </a:xfrm>
        </p:spPr>
        <p:txBody>
          <a:bodyPr/>
          <a:lstStyle/>
          <a:p>
            <a:r>
              <a:rPr lang="en-US" dirty="0" smtClean="0"/>
              <a:t>Assertive</a:t>
            </a:r>
            <a:endParaRPr lang="en-US" dirty="0"/>
          </a:p>
        </p:txBody>
      </p:sp>
      <p:sp>
        <p:nvSpPr>
          <p:cNvPr id="3" name="Content Placeholder 2"/>
          <p:cNvSpPr>
            <a:spLocks noGrp="1"/>
          </p:cNvSpPr>
          <p:nvPr>
            <p:ph sz="quarter" idx="1"/>
          </p:nvPr>
        </p:nvSpPr>
        <p:spPr>
          <a:xfrm>
            <a:off x="914400" y="914400"/>
            <a:ext cx="7772400" cy="4572000"/>
          </a:xfrm>
        </p:spPr>
        <p:txBody>
          <a:bodyPr/>
          <a:lstStyle/>
          <a:p>
            <a:pPr>
              <a:lnSpc>
                <a:spcPct val="90000"/>
              </a:lnSpc>
            </a:pPr>
            <a:r>
              <a:rPr lang="en-US" dirty="0" smtClean="0"/>
              <a:t>Assertive men</a:t>
            </a:r>
          </a:p>
          <a:p>
            <a:pPr lvl="1">
              <a:lnSpc>
                <a:spcPct val="90000"/>
              </a:lnSpc>
            </a:pPr>
            <a:r>
              <a:rPr lang="en-US" dirty="0" smtClean="0"/>
              <a:t>talk more </a:t>
            </a:r>
          </a:p>
          <a:p>
            <a:pPr lvl="1">
              <a:lnSpc>
                <a:spcPct val="90000"/>
              </a:lnSpc>
            </a:pPr>
            <a:r>
              <a:rPr lang="en-US" dirty="0" smtClean="0"/>
              <a:t>use more negative emotion</a:t>
            </a:r>
          </a:p>
          <a:p>
            <a:pPr lvl="1">
              <a:lnSpc>
                <a:spcPct val="90000"/>
              </a:lnSpc>
            </a:pPr>
            <a:r>
              <a:rPr lang="en-US" dirty="0" smtClean="0"/>
              <a:t>lower their pitch floor</a:t>
            </a:r>
          </a:p>
          <a:p>
            <a:pPr lvl="1">
              <a:lnSpc>
                <a:spcPct val="90000"/>
              </a:lnSpc>
            </a:pPr>
            <a:r>
              <a:rPr lang="en-US" dirty="0" smtClean="0"/>
              <a:t>use more agreements and appreciations</a:t>
            </a:r>
          </a:p>
          <a:p>
            <a:pPr lvl="1">
              <a:lnSpc>
                <a:spcPct val="90000"/>
              </a:lnSpc>
            </a:pPr>
            <a:r>
              <a:rPr lang="en-US" dirty="0" smtClean="0"/>
              <a:t>use more “um”, “you”</a:t>
            </a:r>
          </a:p>
          <a:p>
            <a:pPr lvl="1">
              <a:lnSpc>
                <a:spcPct val="90000"/>
              </a:lnSpc>
            </a:pPr>
            <a:r>
              <a:rPr lang="en-US" dirty="0" smtClean="0"/>
              <a:t>use less negation</a:t>
            </a:r>
          </a:p>
          <a:p>
            <a:pPr>
              <a:lnSpc>
                <a:spcPct val="90000"/>
              </a:lnSpc>
            </a:pPr>
            <a:r>
              <a:rPr lang="en-US" dirty="0" smtClean="0"/>
              <a:t>Assertive women:</a:t>
            </a:r>
          </a:p>
          <a:p>
            <a:pPr lvl="1">
              <a:lnSpc>
                <a:spcPct val="90000"/>
              </a:lnSpc>
            </a:pPr>
            <a:r>
              <a:rPr lang="en-US" dirty="0" smtClean="0"/>
              <a:t>use more negation (“no”, “didn’t”, “don’t”)</a:t>
            </a:r>
          </a:p>
          <a:p>
            <a:pPr lvl="1">
              <a:lnSpc>
                <a:spcPct val="90000"/>
              </a:lnSpc>
            </a:pPr>
            <a:r>
              <a:rPr lang="en-US" dirty="0" smtClean="0"/>
              <a:t>talk about academics</a:t>
            </a:r>
          </a:p>
          <a:p>
            <a:pPr lvl="1">
              <a:lnSpc>
                <a:spcPct val="90000"/>
              </a:lnSpc>
            </a:pPr>
            <a:r>
              <a:rPr lang="en-US" dirty="0" smtClean="0"/>
              <a:t>are less sympathetic</a:t>
            </a:r>
          </a:p>
          <a:p>
            <a:pPr lvl="1">
              <a:lnSpc>
                <a:spcPct val="90000"/>
              </a:lnSpc>
            </a:pPr>
            <a:r>
              <a:rPr lang="en-US" dirty="0" smtClean="0"/>
              <a:t>accommodate more (content words)</a:t>
            </a:r>
          </a:p>
          <a:p>
            <a:pPr lvl="1">
              <a:lnSpc>
                <a:spcPct val="90000"/>
              </a:lnSpc>
            </a:pPr>
            <a:r>
              <a:rPr lang="en-US" dirty="0" smtClean="0"/>
              <a:t>use more “I”  and “I mean”</a:t>
            </a:r>
          </a:p>
          <a:p>
            <a:pPr lvl="1">
              <a:lnSpc>
                <a:spcPct val="90000"/>
              </a:lnSpc>
            </a:pPr>
            <a:r>
              <a:rPr lang="en-US" dirty="0" smtClean="0"/>
              <a:t>use less negative emotion</a:t>
            </a:r>
          </a:p>
        </p:txBody>
      </p:sp>
    </p:spTree>
    <p:extLst>
      <p:ext uri="{BB962C8B-B14F-4D97-AF65-F5344CB8AC3E}">
        <p14:creationId xmlns:p14="http://schemas.microsoft.com/office/powerpoint/2010/main" val="53468190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useful are linguistic features?</a:t>
            </a:r>
            <a:endParaRPr lang="en-US"/>
          </a:p>
        </p:txBody>
      </p:sp>
      <p:sp>
        <p:nvSpPr>
          <p:cNvPr id="5" name="Content Placeholder 4"/>
          <p:cNvSpPr>
            <a:spLocks noGrp="1"/>
          </p:cNvSpPr>
          <p:nvPr>
            <p:ph sz="quarter" idx="1"/>
          </p:nvPr>
        </p:nvSpPr>
        <p:spPr/>
        <p:txBody>
          <a:bodyPr/>
          <a:lstStyle/>
          <a:p>
            <a:endParaRPr lang="en-US"/>
          </a:p>
        </p:txBody>
      </p:sp>
    </p:spTree>
    <p:extLst>
      <p:ext uri="{BB962C8B-B14F-4D97-AF65-F5344CB8AC3E}">
        <p14:creationId xmlns:p14="http://schemas.microsoft.com/office/powerpoint/2010/main" val="1327164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to detect Duchenne smiles</a:t>
            </a:r>
            <a:endParaRPr lang="en-US"/>
          </a:p>
        </p:txBody>
      </p:sp>
      <p:sp>
        <p:nvSpPr>
          <p:cNvPr id="3" name="Content Placeholder 2"/>
          <p:cNvSpPr>
            <a:spLocks noGrp="1"/>
          </p:cNvSpPr>
          <p:nvPr>
            <p:ph sz="quarter" idx="1"/>
          </p:nvPr>
        </p:nvSpPr>
        <p:spPr/>
        <p:txBody>
          <a:bodyPr/>
          <a:lstStyle/>
          <a:p>
            <a:r>
              <a:rPr lang="en-US" sz="2400" dirty="0" smtClean="0"/>
              <a:t>“As well as making the mouth muscles move, the muscles that raise the cheeks – the orbicularis oculi and the pars </a:t>
            </a:r>
            <a:r>
              <a:rPr lang="en-US" sz="2400" dirty="0" err="1" smtClean="0"/>
              <a:t>orbitalis</a:t>
            </a:r>
            <a:r>
              <a:rPr lang="en-US" sz="2400" dirty="0" smtClean="0"/>
              <a:t> – also contract, making the eyes crease up, and the eyebrows dip slightly.</a:t>
            </a:r>
          </a:p>
          <a:p>
            <a:r>
              <a:rPr lang="en-US" sz="2400" dirty="0" smtClean="0"/>
              <a:t>Lines around the eyes do sometimes appear in intense fake smiles, and the cheeks may bunch up, making it look as if the eyes are contracting and the smile is genuine.</a:t>
            </a:r>
          </a:p>
          <a:p>
            <a:r>
              <a:rPr lang="en-US" sz="2400" dirty="0" smtClean="0"/>
              <a:t> But there are a few key signs that distinguish these smiles from real ones. For example, when a smile is genuine, the eye cover fold - the fleshy part of the eye between the eyebrow and the eyelid - moves downwards and the end of the eyebrows dip slightly.”</a:t>
            </a:r>
          </a:p>
        </p:txBody>
      </p:sp>
      <p:sp>
        <p:nvSpPr>
          <p:cNvPr id="4" name="TextBox 3"/>
          <p:cNvSpPr txBox="1"/>
          <p:nvPr/>
        </p:nvSpPr>
        <p:spPr>
          <a:xfrm>
            <a:off x="1346200" y="6400800"/>
            <a:ext cx="4412286" cy="338554"/>
          </a:xfrm>
          <a:prstGeom prst="rect">
            <a:avLst/>
          </a:prstGeom>
          <a:noFill/>
        </p:spPr>
        <p:txBody>
          <a:bodyPr wrap="none" rtlCol="0">
            <a:spAutoFit/>
          </a:bodyPr>
          <a:lstStyle/>
          <a:p>
            <a:r>
              <a:rPr lang="en-US"/>
              <a:t>BBC Science webpage referenced on previous slide</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useful are linguistic features?</a:t>
            </a:r>
            <a:endParaRPr lang="en-US"/>
          </a:p>
        </p:txBody>
      </p:sp>
      <p:graphicFrame>
        <p:nvGraphicFramePr>
          <p:cNvPr id="4" name="Table 3"/>
          <p:cNvGraphicFramePr>
            <a:graphicFrameLocks noGrp="1"/>
          </p:cNvGraphicFramePr>
          <p:nvPr/>
        </p:nvGraphicFramePr>
        <p:xfrm>
          <a:off x="228600" y="2438400"/>
          <a:ext cx="8686800" cy="3104694"/>
        </p:xfrm>
        <a:graphic>
          <a:graphicData uri="http://schemas.openxmlformats.org/drawingml/2006/table">
            <a:tbl>
              <a:tblPr firstRow="1" bandRow="1">
                <a:tableStyleId>{5C22544A-7EE6-4342-B048-85BDC9FD1C3A}</a:tableStyleId>
              </a:tblPr>
              <a:tblGrid>
                <a:gridCol w="2273181"/>
                <a:gridCol w="1765419"/>
                <a:gridCol w="2943314"/>
                <a:gridCol w="1704886"/>
              </a:tblGrid>
              <a:tr h="1062821">
                <a:tc>
                  <a:txBody>
                    <a:bodyPr/>
                    <a:lstStyle/>
                    <a:p>
                      <a:endParaRPr lang="en-US" sz="3200">
                        <a:latin typeface="Calibri"/>
                        <a:cs typeface="Calibri"/>
                      </a:endParaRPr>
                    </a:p>
                  </a:txBody>
                  <a:tcPr/>
                </a:tc>
                <a:tc>
                  <a:txBody>
                    <a:bodyPr/>
                    <a:lstStyle/>
                    <a:p>
                      <a:r>
                        <a:rPr lang="en-US" sz="3200">
                          <a:latin typeface="Calibri"/>
                          <a:cs typeface="Calibri"/>
                        </a:rPr>
                        <a:t>Linguistic features</a:t>
                      </a:r>
                    </a:p>
                  </a:txBody>
                  <a:tcPr/>
                </a:tc>
                <a:tc>
                  <a:txBody>
                    <a:bodyPr/>
                    <a:lstStyle/>
                    <a:p>
                      <a:r>
                        <a:rPr lang="en-US" sz="3200">
                          <a:latin typeface="Calibri"/>
                          <a:cs typeface="Calibri"/>
                        </a:rPr>
                        <a:t>Height,</a:t>
                      </a:r>
                      <a:r>
                        <a:rPr lang="en-US" sz="3200" baseline="0">
                          <a:latin typeface="Calibri"/>
                          <a:cs typeface="Calibri"/>
                        </a:rPr>
                        <a:t> weight, etc features</a:t>
                      </a:r>
                      <a:endParaRPr lang="en-US" sz="3200">
                        <a:latin typeface="Calibri"/>
                        <a:cs typeface="Calibri"/>
                      </a:endParaRPr>
                    </a:p>
                  </a:txBody>
                  <a:tcPr/>
                </a:tc>
                <a:tc>
                  <a:txBody>
                    <a:bodyPr/>
                    <a:lstStyle/>
                    <a:p>
                      <a:r>
                        <a:rPr lang="en-US" sz="3200">
                          <a:latin typeface="Calibri"/>
                          <a:cs typeface="Calibri"/>
                        </a:rPr>
                        <a:t>Both</a:t>
                      </a:r>
                    </a:p>
                  </a:txBody>
                  <a:tcPr/>
                </a:tc>
              </a:tr>
              <a:tr h="526403">
                <a:tc>
                  <a:txBody>
                    <a:bodyPr/>
                    <a:lstStyle/>
                    <a:p>
                      <a:r>
                        <a:rPr lang="en-US" sz="3200">
                          <a:latin typeface="Calibri"/>
                          <a:cs typeface="Calibri"/>
                        </a:rPr>
                        <a:t>Male</a:t>
                      </a:r>
                      <a:r>
                        <a:rPr lang="en-US" sz="3200" baseline="0">
                          <a:latin typeface="Calibri"/>
                          <a:cs typeface="Calibri"/>
                        </a:rPr>
                        <a:t> flirt</a:t>
                      </a:r>
                      <a:endParaRPr lang="en-US" sz="3200">
                        <a:latin typeface="Calibri"/>
                        <a:cs typeface="Calibri"/>
                      </a:endParaRPr>
                    </a:p>
                  </a:txBody>
                  <a:tcPr/>
                </a:tc>
                <a:tc>
                  <a:txBody>
                    <a:bodyPr/>
                    <a:lstStyle/>
                    <a:p>
                      <a:r>
                        <a:rPr lang="en-US" sz="3200">
                          <a:latin typeface="Calibri"/>
                          <a:cs typeface="Calibri"/>
                        </a:rPr>
                        <a:t>66</a:t>
                      </a:r>
                    </a:p>
                  </a:txBody>
                  <a:tcPr/>
                </a:tc>
                <a:tc>
                  <a:txBody>
                    <a:bodyPr/>
                    <a:lstStyle/>
                    <a:p>
                      <a:r>
                        <a:rPr lang="en-US" sz="3200">
                          <a:latin typeface="Calibri"/>
                          <a:cs typeface="Calibri"/>
                        </a:rPr>
                        <a:t>64</a:t>
                      </a:r>
                    </a:p>
                  </a:txBody>
                  <a:tcPr/>
                </a:tc>
                <a:tc>
                  <a:txBody>
                    <a:bodyPr/>
                    <a:lstStyle/>
                    <a:p>
                      <a:r>
                        <a:rPr lang="en-US" sz="3200">
                          <a:latin typeface="Calibri"/>
                          <a:cs typeface="Calibri"/>
                        </a:rPr>
                        <a:t>72</a:t>
                      </a:r>
                    </a:p>
                  </a:txBody>
                  <a:tcPr/>
                </a:tc>
              </a:tr>
              <a:tr h="729387">
                <a:tc>
                  <a:txBody>
                    <a:bodyPr/>
                    <a:lstStyle/>
                    <a:p>
                      <a:r>
                        <a:rPr lang="en-US" sz="3200">
                          <a:latin typeface="Calibri"/>
                          <a:cs typeface="Calibri"/>
                        </a:rPr>
                        <a:t>Female flirt</a:t>
                      </a:r>
                    </a:p>
                  </a:txBody>
                  <a:tcPr/>
                </a:tc>
                <a:tc>
                  <a:txBody>
                    <a:bodyPr/>
                    <a:lstStyle/>
                    <a:p>
                      <a:r>
                        <a:rPr lang="en-US" sz="3200">
                          <a:latin typeface="Calibri"/>
                          <a:cs typeface="Calibri"/>
                        </a:rPr>
                        <a:t>74</a:t>
                      </a:r>
                    </a:p>
                  </a:txBody>
                  <a:tcPr/>
                </a:tc>
                <a:tc>
                  <a:txBody>
                    <a:bodyPr/>
                    <a:lstStyle/>
                    <a:p>
                      <a:r>
                        <a:rPr lang="en-US" sz="3200">
                          <a:latin typeface="Calibri"/>
                          <a:cs typeface="Calibri"/>
                        </a:rPr>
                        <a:t>55</a:t>
                      </a:r>
                    </a:p>
                  </a:txBody>
                  <a:tcPr/>
                </a:tc>
                <a:tc>
                  <a:txBody>
                    <a:bodyPr/>
                    <a:lstStyle/>
                    <a:p>
                      <a:r>
                        <a:rPr lang="en-US" sz="3200">
                          <a:latin typeface="Calibri"/>
                          <a:cs typeface="Calibri"/>
                        </a:rPr>
                        <a:t>76</a:t>
                      </a:r>
                    </a:p>
                  </a:txBody>
                  <a:tcPr/>
                </a:tc>
              </a:tr>
              <a:tr h="729387">
                <a:tc>
                  <a:txBody>
                    <a:bodyPr/>
                    <a:lstStyle/>
                    <a:p>
                      <a:r>
                        <a:rPr lang="en-US" sz="3200">
                          <a:latin typeface="Calibri"/>
                          <a:cs typeface="Calibri"/>
                        </a:rPr>
                        <a:t>Male</a:t>
                      </a:r>
                      <a:r>
                        <a:rPr lang="en-US" sz="3200" baseline="0">
                          <a:latin typeface="Calibri"/>
                          <a:cs typeface="Calibri"/>
                        </a:rPr>
                        <a:t> assert</a:t>
                      </a:r>
                      <a:endParaRPr lang="en-US" sz="3200">
                        <a:latin typeface="Calibri"/>
                        <a:cs typeface="Calibri"/>
                      </a:endParaRPr>
                    </a:p>
                  </a:txBody>
                  <a:tcPr/>
                </a:tc>
                <a:tc>
                  <a:txBody>
                    <a:bodyPr/>
                    <a:lstStyle/>
                    <a:p>
                      <a:r>
                        <a:rPr lang="en-US" sz="3200">
                          <a:latin typeface="Calibri"/>
                          <a:cs typeface="Calibri"/>
                        </a:rPr>
                        <a:t>73</a:t>
                      </a:r>
                    </a:p>
                  </a:txBody>
                  <a:tcPr/>
                </a:tc>
                <a:tc>
                  <a:txBody>
                    <a:bodyPr/>
                    <a:lstStyle/>
                    <a:p>
                      <a:r>
                        <a:rPr lang="en-US" sz="3200">
                          <a:latin typeface="Calibri"/>
                          <a:cs typeface="Calibri"/>
                        </a:rPr>
                        <a:t>55</a:t>
                      </a:r>
                    </a:p>
                  </a:txBody>
                  <a:tcPr/>
                </a:tc>
                <a:tc>
                  <a:txBody>
                    <a:bodyPr/>
                    <a:lstStyle/>
                    <a:p>
                      <a:r>
                        <a:rPr lang="en-US" sz="3200">
                          <a:latin typeface="Calibri"/>
                          <a:cs typeface="Calibri"/>
                        </a:rPr>
                        <a:t>72</a:t>
                      </a:r>
                    </a:p>
                  </a:txBody>
                  <a:tcPr/>
                </a:tc>
              </a:tr>
            </a:tbl>
          </a:graphicData>
        </a:graphic>
      </p:graphicFrame>
    </p:spTree>
    <p:extLst>
      <p:ext uri="{BB962C8B-B14F-4D97-AF65-F5344CB8AC3E}">
        <p14:creationId xmlns:p14="http://schemas.microsoft.com/office/powerpoint/2010/main" val="189150136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Nonlinguistic features</a:t>
            </a:r>
            <a:endParaRPr lang="en-US"/>
          </a:p>
        </p:txBody>
      </p:sp>
      <p:sp>
        <p:nvSpPr>
          <p:cNvPr id="3" name="Content Placeholder 2"/>
          <p:cNvSpPr>
            <a:spLocks noGrp="1"/>
          </p:cNvSpPr>
          <p:nvPr>
            <p:ph sz="quarter" idx="1"/>
          </p:nvPr>
        </p:nvSpPr>
        <p:spPr/>
        <p:txBody>
          <a:bodyPr/>
          <a:lstStyle/>
          <a:p>
            <a:r>
              <a:rPr lang="en-US" smtClean="0"/>
              <a:t>Nonlinguistic features help mainly in detecting flirting men</a:t>
            </a:r>
          </a:p>
          <a:p>
            <a:r>
              <a:rPr lang="en-US" smtClean="0"/>
              <a:t>Men are more likely to (say they) flirt:</a:t>
            </a:r>
          </a:p>
          <a:p>
            <a:pPr lvl="1"/>
            <a:r>
              <a:rPr lang="en-US" smtClean="0"/>
              <a:t>If alter has low BMI</a:t>
            </a:r>
          </a:p>
          <a:p>
            <a:pPr lvl="1"/>
            <a:r>
              <a:rPr lang="en-US" smtClean="0"/>
              <a:t>if self has high BMI</a:t>
            </a:r>
          </a:p>
          <a:p>
            <a:pPr lvl="1"/>
            <a:r>
              <a:rPr lang="en-US" smtClean="0"/>
              <a:t>later in the evening</a:t>
            </a:r>
          </a:p>
          <a:p>
            <a:pPr lvl="1"/>
            <a:endParaRPr lang="en-US" smtClean="0"/>
          </a:p>
          <a:p>
            <a:r>
              <a:rPr lang="en-US" smtClean="0"/>
              <a:t>(Men more sensitive to physical features?)</a:t>
            </a:r>
            <a:endParaRPr lang="en-US"/>
          </a:p>
        </p:txBody>
      </p:sp>
    </p:spTree>
    <p:extLst>
      <p:ext uri="{BB962C8B-B14F-4D97-AF65-F5344CB8AC3E}">
        <p14:creationId xmlns:p14="http://schemas.microsoft.com/office/powerpoint/2010/main" val="12630822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7088"/>
            <a:ext cx="7772400" cy="1143000"/>
          </a:xfrm>
        </p:spPr>
        <p:txBody>
          <a:bodyPr/>
          <a:lstStyle/>
          <a:p>
            <a:r>
              <a:rPr lang="en-US" sz="4400" dirty="0" smtClean="0"/>
              <a:t>Study on Bond </a:t>
            </a:r>
            <a:r>
              <a:rPr lang="en-US" sz="4400" dirty="0"/>
              <a:t>formation</a:t>
            </a:r>
          </a:p>
        </p:txBody>
      </p:sp>
      <p:sp>
        <p:nvSpPr>
          <p:cNvPr id="4" name="Content Placeholder 3"/>
          <p:cNvSpPr>
            <a:spLocks noGrp="1"/>
          </p:cNvSpPr>
          <p:nvPr>
            <p:ph sz="quarter" idx="1"/>
          </p:nvPr>
        </p:nvSpPr>
        <p:spPr/>
        <p:txBody>
          <a:bodyPr/>
          <a:lstStyle/>
          <a:p>
            <a:pPr>
              <a:buNone/>
            </a:pPr>
            <a:r>
              <a:rPr lang="en-US" sz="3200" b="1"/>
              <a:t>Click</a:t>
            </a:r>
            <a:r>
              <a:rPr lang="en-US" sz="3200"/>
              <a:t>:</a:t>
            </a:r>
          </a:p>
          <a:p>
            <a:pPr lvl="1"/>
            <a:r>
              <a:rPr lang="en-US" sz="3200"/>
              <a:t>How well did I click with this person? (1-10)</a:t>
            </a:r>
          </a:p>
          <a:p>
            <a:pPr>
              <a:buNone/>
            </a:pPr>
            <a:r>
              <a:rPr lang="en-US" sz="3200" b="1"/>
              <a:t>Willing</a:t>
            </a:r>
            <a:r>
              <a:rPr lang="en-US" sz="3200"/>
              <a:t>:</a:t>
            </a:r>
          </a:p>
          <a:p>
            <a:pPr lvl="1"/>
            <a:r>
              <a:rPr lang="en-US" sz="3200"/>
              <a:t>Do I want to go on a date with this person?</a:t>
            </a:r>
          </a:p>
          <a:p>
            <a:pPr lvl="1"/>
            <a:endParaRPr lang="en-US" sz="3200"/>
          </a:p>
          <a:p>
            <a:endParaRPr lang="en-US" sz="3400"/>
          </a:p>
          <a:p>
            <a:pPr lvl="1">
              <a:buNone/>
            </a:pPr>
            <a:endParaRPr lang="en-US" sz="3200"/>
          </a:p>
        </p:txBody>
      </p:sp>
    </p:spTree>
    <p:extLst>
      <p:ext uri="{BB962C8B-B14F-4D97-AF65-F5344CB8AC3E}">
        <p14:creationId xmlns:p14="http://schemas.microsoft.com/office/powerpoint/2010/main" val="74739069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772400" cy="1143000"/>
          </a:xfrm>
        </p:spPr>
        <p:txBody>
          <a:bodyPr/>
          <a:lstStyle/>
          <a:p>
            <a:r>
              <a:rPr lang="en-US" dirty="0"/>
              <a:t>How does clicking happen?</a:t>
            </a:r>
          </a:p>
        </p:txBody>
      </p:sp>
      <p:sp>
        <p:nvSpPr>
          <p:cNvPr id="3" name="Content Placeholder 2"/>
          <p:cNvSpPr>
            <a:spLocks noGrp="1"/>
          </p:cNvSpPr>
          <p:nvPr>
            <p:ph sz="quarter" idx="1"/>
          </p:nvPr>
        </p:nvSpPr>
        <p:spPr>
          <a:xfrm>
            <a:off x="148448" y="1447800"/>
            <a:ext cx="8538352" cy="4572000"/>
          </a:xfrm>
        </p:spPr>
        <p:txBody>
          <a:bodyPr/>
          <a:lstStyle/>
          <a:p>
            <a:r>
              <a:rPr lang="en-US" sz="2800" dirty="0"/>
              <a:t>Sociology literature:</a:t>
            </a:r>
          </a:p>
          <a:p>
            <a:pPr lvl="1"/>
            <a:r>
              <a:rPr lang="en-US" sz="2800" dirty="0"/>
              <a:t>bonding or “sense of connection” is caused by</a:t>
            </a:r>
          </a:p>
          <a:p>
            <a:pPr lvl="2"/>
            <a:r>
              <a:rPr lang="en-US" sz="2400" b="1" dirty="0" err="1"/>
              <a:t>homophily</a:t>
            </a:r>
            <a:r>
              <a:rPr lang="en-US" sz="2400" dirty="0"/>
              <a:t>: select mate who shares your attributes and attitudes</a:t>
            </a:r>
          </a:p>
          <a:p>
            <a:pPr lvl="2"/>
            <a:r>
              <a:rPr lang="en-US" sz="2400" b="1" dirty="0"/>
              <a:t>motives and skills </a:t>
            </a:r>
          </a:p>
          <a:p>
            <a:pPr lvl="2"/>
            <a:r>
              <a:rPr lang="en-US" sz="2400" b="1" dirty="0"/>
              <a:t>mutual coordination and excitement</a:t>
            </a:r>
          </a:p>
          <a:p>
            <a:pPr lvl="3"/>
            <a:r>
              <a:rPr lang="en-US" sz="2400" dirty="0"/>
              <a:t>(Durkheim: religious rituals</a:t>
            </a:r>
            <a:r>
              <a:rPr lang="en-US" sz="2400" dirty="0" smtClean="0"/>
              <a:t>, unison singing, military)</a:t>
            </a:r>
            <a:endParaRPr lang="en-US" sz="2400" dirty="0"/>
          </a:p>
          <a:p>
            <a:r>
              <a:rPr lang="en-US" sz="2800" dirty="0"/>
              <a:t>What is the role of language?</a:t>
            </a:r>
          </a:p>
          <a:p>
            <a:pPr lvl="1"/>
            <a:r>
              <a:rPr lang="en-US" sz="2800" dirty="0"/>
              <a:t>Background: speed dating has power asymmetry</a:t>
            </a:r>
          </a:p>
          <a:p>
            <a:pPr lvl="2"/>
            <a:r>
              <a:rPr lang="en-US" sz="2800" b="1" dirty="0"/>
              <a:t>women are pickier</a:t>
            </a:r>
          </a:p>
          <a:p>
            <a:pPr lvl="2"/>
            <a:r>
              <a:rPr lang="en-US" sz="2400" dirty="0"/>
              <a:t>Lot of other asymmetric role relationships (teacher-student, doctor-patient, boss-employee, etc.) </a:t>
            </a:r>
          </a:p>
          <a:p>
            <a:pPr lvl="2"/>
            <a:endParaRPr lang="en-US" dirty="0"/>
          </a:p>
        </p:txBody>
      </p:sp>
    </p:spTree>
    <p:extLst>
      <p:ext uri="{BB962C8B-B14F-4D97-AF65-F5344CB8AC3E}">
        <p14:creationId xmlns:p14="http://schemas.microsoft.com/office/powerpoint/2010/main" val="7636267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1143000"/>
          </a:xfrm>
        </p:spPr>
        <p:txBody>
          <a:bodyPr/>
          <a:lstStyle/>
          <a:p>
            <a:r>
              <a:rPr lang="en-US" dirty="0"/>
              <a:t>Our hypothesis: </a:t>
            </a:r>
            <a:br>
              <a:rPr lang="en-US" dirty="0"/>
            </a:br>
            <a:r>
              <a:rPr lang="en-US" b="1" dirty="0"/>
              <a:t>targeting of the empowered party</a:t>
            </a:r>
          </a:p>
        </p:txBody>
      </p:sp>
      <p:sp>
        <p:nvSpPr>
          <p:cNvPr id="3" name="Content Placeholder 2"/>
          <p:cNvSpPr>
            <a:spLocks noGrp="1"/>
          </p:cNvSpPr>
          <p:nvPr>
            <p:ph sz="quarter" idx="1"/>
          </p:nvPr>
        </p:nvSpPr>
        <p:spPr/>
        <p:txBody>
          <a:bodyPr/>
          <a:lstStyle/>
          <a:p>
            <a:r>
              <a:rPr lang="en-US" sz="3200" dirty="0"/>
              <a:t>The conversational target is the woman</a:t>
            </a:r>
          </a:p>
          <a:p>
            <a:pPr lvl="1"/>
            <a:r>
              <a:rPr lang="en-US" sz="3200" dirty="0"/>
              <a:t>both parties should talk about her more</a:t>
            </a:r>
          </a:p>
          <a:p>
            <a:r>
              <a:rPr lang="en-US" sz="3200" dirty="0"/>
              <a:t>The woman’s face is important</a:t>
            </a:r>
          </a:p>
          <a:p>
            <a:pPr lvl="1"/>
            <a:r>
              <a:rPr lang="en-US" sz="3200" dirty="0"/>
              <a:t>the man should align to the woman and show understanding</a:t>
            </a:r>
          </a:p>
          <a:p>
            <a:r>
              <a:rPr lang="en-US" sz="3200" dirty="0"/>
              <a:t>The woman’s engagement is key</a:t>
            </a:r>
          </a:p>
          <a:p>
            <a:pPr lvl="1"/>
            <a:r>
              <a:rPr lang="en-US" sz="3200" dirty="0"/>
              <a:t>in a successful bonding, she should be engaged</a:t>
            </a:r>
          </a:p>
        </p:txBody>
      </p:sp>
    </p:spTree>
    <p:extLst>
      <p:ext uri="{BB962C8B-B14F-4D97-AF65-F5344CB8AC3E}">
        <p14:creationId xmlns:p14="http://schemas.microsoft.com/office/powerpoint/2010/main" val="9131850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0067"/>
            <a:ext cx="7772400" cy="1143000"/>
          </a:xfrm>
        </p:spPr>
        <p:txBody>
          <a:bodyPr/>
          <a:lstStyle/>
          <a:p>
            <a:r>
              <a:rPr lang="en-US" dirty="0"/>
              <a:t>Results: Clicking associated with:</a:t>
            </a:r>
          </a:p>
        </p:txBody>
      </p:sp>
      <p:sp>
        <p:nvSpPr>
          <p:cNvPr id="3" name="Content Placeholder 2"/>
          <p:cNvSpPr>
            <a:spLocks noGrp="1"/>
          </p:cNvSpPr>
          <p:nvPr>
            <p:ph sz="quarter" idx="1"/>
          </p:nvPr>
        </p:nvSpPr>
        <p:spPr/>
        <p:txBody>
          <a:bodyPr/>
          <a:lstStyle/>
          <a:p>
            <a:r>
              <a:rPr lang="en-US" sz="3000" dirty="0"/>
              <a:t>both parties talk about the woman</a:t>
            </a:r>
          </a:p>
          <a:p>
            <a:pPr lvl="1"/>
            <a:r>
              <a:rPr lang="en-US" sz="2800" dirty="0"/>
              <a:t>women use </a:t>
            </a:r>
            <a:r>
              <a:rPr lang="en-US" sz="2800" i="1" dirty="0" smtClean="0"/>
              <a:t>I, </a:t>
            </a:r>
            <a:endParaRPr lang="en-US" sz="2800" i="1" dirty="0"/>
          </a:p>
          <a:p>
            <a:pPr lvl="1"/>
            <a:r>
              <a:rPr lang="en-US" sz="2800" dirty="0"/>
              <a:t>men use </a:t>
            </a:r>
            <a:r>
              <a:rPr lang="en-US" sz="2800" i="1" dirty="0" smtClean="0"/>
              <a:t>you</a:t>
            </a:r>
          </a:p>
          <a:p>
            <a:r>
              <a:rPr lang="en-US" sz="3200" dirty="0" smtClean="0"/>
              <a:t>man </a:t>
            </a:r>
            <a:r>
              <a:rPr lang="en-US" sz="3200" dirty="0"/>
              <a:t>supports woman’s face</a:t>
            </a:r>
          </a:p>
          <a:p>
            <a:pPr lvl="1"/>
            <a:r>
              <a:rPr lang="en-US" sz="2800" dirty="0"/>
              <a:t>men use </a:t>
            </a:r>
            <a:r>
              <a:rPr lang="en-US" sz="2800" i="1" dirty="0"/>
              <a:t>appreciations</a:t>
            </a:r>
            <a:r>
              <a:rPr lang="en-US" sz="2800" dirty="0"/>
              <a:t> and </a:t>
            </a:r>
            <a:r>
              <a:rPr lang="en-US" sz="2800" i="1" dirty="0"/>
              <a:t>sympathy</a:t>
            </a:r>
            <a:r>
              <a:rPr lang="en-US" sz="2800" dirty="0"/>
              <a:t>, </a:t>
            </a:r>
          </a:p>
          <a:p>
            <a:pPr lvl="1"/>
            <a:r>
              <a:rPr lang="en-US" sz="2800" dirty="0"/>
              <a:t>men </a:t>
            </a:r>
            <a:r>
              <a:rPr lang="en-US" sz="2800" i="1" dirty="0"/>
              <a:t>accommodate</a:t>
            </a:r>
            <a:r>
              <a:rPr lang="en-US" sz="2800" dirty="0"/>
              <a:t> women’s </a:t>
            </a:r>
            <a:r>
              <a:rPr lang="en-US" sz="2800" dirty="0" smtClean="0"/>
              <a:t>laughter</a:t>
            </a:r>
          </a:p>
          <a:p>
            <a:pPr lvl="1"/>
            <a:r>
              <a:rPr lang="en-US" sz="2800" i="1" dirty="0" smtClean="0"/>
              <a:t>men </a:t>
            </a:r>
            <a:r>
              <a:rPr lang="en-US" sz="2800" dirty="0" smtClean="0"/>
              <a:t>interrupt with </a:t>
            </a:r>
            <a:r>
              <a:rPr lang="en-US" sz="2800" i="1" dirty="0" smtClean="0"/>
              <a:t>collaborative completions</a:t>
            </a:r>
            <a:endParaRPr lang="en-US" sz="2800" i="1" dirty="0"/>
          </a:p>
          <a:p>
            <a:r>
              <a:rPr lang="en-US" sz="3000" dirty="0"/>
              <a:t>woman is engaged</a:t>
            </a:r>
          </a:p>
          <a:p>
            <a:pPr lvl="1"/>
            <a:r>
              <a:rPr lang="en-US" sz="2800" dirty="0" smtClean="0"/>
              <a:t>women </a:t>
            </a:r>
            <a:r>
              <a:rPr lang="en-US" sz="2800" dirty="0"/>
              <a:t>raise their pitch, vary loudness and </a:t>
            </a:r>
            <a:r>
              <a:rPr lang="en-US" sz="2800" dirty="0" smtClean="0"/>
              <a:t>pitch</a:t>
            </a:r>
          </a:p>
          <a:p>
            <a:pPr lvl="1"/>
            <a:r>
              <a:rPr lang="en-US" sz="2800" dirty="0"/>
              <a:t>women avoid hedges</a:t>
            </a:r>
          </a:p>
          <a:p>
            <a:pPr lvl="1"/>
            <a:endParaRPr lang="en-US" sz="2800" dirty="0"/>
          </a:p>
          <a:p>
            <a:pPr lvl="1"/>
            <a:endParaRPr lang="en-US" dirty="0"/>
          </a:p>
        </p:txBody>
      </p:sp>
      <p:sp>
        <p:nvSpPr>
          <p:cNvPr id="4" name="TextBox 3"/>
          <p:cNvSpPr txBox="1"/>
          <p:nvPr/>
        </p:nvSpPr>
        <p:spPr>
          <a:xfrm>
            <a:off x="1469023" y="1032933"/>
            <a:ext cx="7656413" cy="400110"/>
          </a:xfrm>
          <a:prstGeom prst="rect">
            <a:avLst/>
          </a:prstGeom>
          <a:noFill/>
        </p:spPr>
        <p:txBody>
          <a:bodyPr wrap="none" rtlCol="0">
            <a:spAutoFit/>
          </a:bodyPr>
          <a:lstStyle/>
          <a:p>
            <a:r>
              <a:rPr lang="en-US" sz="2000" dirty="0">
                <a:latin typeface="Calibri"/>
                <a:cs typeface="Calibri"/>
              </a:rPr>
              <a:t>Hierarchical regression dyad </a:t>
            </a:r>
            <a:r>
              <a:rPr lang="en-US" sz="2000" dirty="0" smtClean="0">
                <a:latin typeface="Calibri"/>
                <a:cs typeface="Calibri"/>
              </a:rPr>
              <a:t>model, net </a:t>
            </a:r>
            <a:r>
              <a:rPr lang="en-US" sz="2000" dirty="0">
                <a:latin typeface="Calibri"/>
                <a:cs typeface="Calibri"/>
              </a:rPr>
              <a:t>of actor, partner, dyad </a:t>
            </a:r>
            <a:r>
              <a:rPr lang="en-US" sz="2000" dirty="0" smtClean="0">
                <a:latin typeface="Calibri"/>
                <a:cs typeface="Calibri"/>
              </a:rPr>
              <a:t>features</a:t>
            </a:r>
            <a:endParaRPr lang="en-US" sz="1100" dirty="0">
              <a:latin typeface="Calibri"/>
              <a:cs typeface="Calibri"/>
            </a:endParaRPr>
          </a:p>
        </p:txBody>
      </p:sp>
    </p:spTree>
    <p:extLst>
      <p:ext uri="{BB962C8B-B14F-4D97-AF65-F5344CB8AC3E}">
        <p14:creationId xmlns:p14="http://schemas.microsoft.com/office/powerpoint/2010/main" val="198312834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quarter" idx="1"/>
          </p:nvPr>
        </p:nvSpPr>
        <p:spPr>
          <a:xfrm>
            <a:off x="685800" y="1600199"/>
            <a:ext cx="7772400" cy="5112657"/>
          </a:xfrm>
        </p:spPr>
        <p:txBody>
          <a:bodyPr/>
          <a:lstStyle/>
          <a:p>
            <a:r>
              <a:rPr lang="en-US" sz="3600" dirty="0" smtClean="0"/>
              <a:t>How to date:</a:t>
            </a:r>
          </a:p>
          <a:p>
            <a:pPr lvl="1"/>
            <a:r>
              <a:rPr lang="en-US" sz="3400" dirty="0" smtClean="0"/>
              <a:t>Don’t </a:t>
            </a:r>
            <a:r>
              <a:rPr lang="en-US" sz="3400" dirty="0"/>
              <a:t>talk about your </a:t>
            </a:r>
            <a:r>
              <a:rPr lang="en-US" sz="3400" dirty="0" smtClean="0"/>
              <a:t>advisor</a:t>
            </a:r>
          </a:p>
          <a:p>
            <a:pPr lvl="1"/>
            <a:r>
              <a:rPr lang="en-US" sz="3400" dirty="0" smtClean="0"/>
              <a:t>Focus </a:t>
            </a:r>
            <a:r>
              <a:rPr lang="en-US" sz="3400" dirty="0"/>
              <a:t>on the empowered party</a:t>
            </a:r>
          </a:p>
          <a:p>
            <a:pPr lvl="1"/>
            <a:r>
              <a:rPr lang="en-US" sz="3200" dirty="0" smtClean="0"/>
              <a:t>Flirting </a:t>
            </a:r>
            <a:r>
              <a:rPr lang="en-US" sz="3200" dirty="0"/>
              <a:t>women raise pitch ceiling – flirting men raise pitch </a:t>
            </a:r>
            <a:r>
              <a:rPr lang="en-US" sz="3200" dirty="0" smtClean="0"/>
              <a:t>floor</a:t>
            </a:r>
          </a:p>
          <a:p>
            <a:r>
              <a:rPr lang="en-US" sz="3600" dirty="0" smtClean="0"/>
              <a:t>How to be friendly</a:t>
            </a:r>
          </a:p>
          <a:p>
            <a:pPr lvl="1"/>
            <a:r>
              <a:rPr lang="en-US" sz="3400" dirty="0" smtClean="0"/>
              <a:t>be sympathetic, ask clarification questions, agree, accommodate</a:t>
            </a:r>
          </a:p>
        </p:txBody>
      </p:sp>
    </p:spTree>
    <p:extLst>
      <p:ext uri="{BB962C8B-B14F-4D97-AF65-F5344CB8AC3E}">
        <p14:creationId xmlns:p14="http://schemas.microsoft.com/office/powerpoint/2010/main" val="149187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61"/>
          <p:cNvGrpSpPr>
            <a:grpSpLocks/>
          </p:cNvGrpSpPr>
          <p:nvPr/>
        </p:nvGrpSpPr>
        <p:grpSpPr bwMode="auto">
          <a:xfrm>
            <a:off x="954088" y="2128838"/>
            <a:ext cx="7632700" cy="4487862"/>
            <a:chOff x="601" y="1171"/>
            <a:chExt cx="4808" cy="2827"/>
          </a:xfrm>
        </p:grpSpPr>
        <p:sp>
          <p:nvSpPr>
            <p:cNvPr id="13317" name="Text Box 5"/>
            <p:cNvSpPr txBox="1">
              <a:spLocks noChangeArrowheads="1"/>
            </p:cNvSpPr>
            <p:nvPr/>
          </p:nvSpPr>
          <p:spPr bwMode="auto">
            <a:xfrm>
              <a:off x="601" y="2536"/>
              <a:ext cx="1270" cy="448"/>
            </a:xfrm>
            <a:prstGeom prst="rect">
              <a:avLst/>
            </a:prstGeom>
            <a:noFill/>
            <a:ln w="9525">
              <a:solidFill>
                <a:schemeClr val="tx1"/>
              </a:solidFill>
              <a:miter lim="800000"/>
              <a:headEnd/>
              <a:tailEnd/>
            </a:ln>
            <a:effectLst/>
          </p:spPr>
          <p:txBody>
            <a:bodyPr>
              <a:prstTxWarp prst="textNoShape">
                <a:avLst/>
              </a:prstTxWarp>
              <a:spAutoFit/>
            </a:bodyPr>
            <a:lstStyle/>
            <a:p>
              <a:pPr algn="ctr">
                <a:spcBef>
                  <a:spcPct val="50000"/>
                </a:spcBef>
              </a:pPr>
              <a:r>
                <a:rPr lang="en-US" sz="2000"/>
                <a:t>Expressed emotion </a:t>
              </a:r>
            </a:p>
          </p:txBody>
        </p:sp>
        <p:sp>
          <p:nvSpPr>
            <p:cNvPr id="13318" name="Text Box 6"/>
            <p:cNvSpPr txBox="1">
              <a:spLocks noChangeArrowheads="1"/>
            </p:cNvSpPr>
            <p:nvPr/>
          </p:nvSpPr>
          <p:spPr bwMode="auto">
            <a:xfrm>
              <a:off x="4139" y="2536"/>
              <a:ext cx="1270" cy="448"/>
            </a:xfrm>
            <a:prstGeom prst="rect">
              <a:avLst/>
            </a:prstGeom>
            <a:noFill/>
            <a:ln w="9525">
              <a:solidFill>
                <a:schemeClr val="tx1"/>
              </a:solidFill>
              <a:miter lim="800000"/>
              <a:headEnd/>
              <a:tailEnd/>
            </a:ln>
            <a:effectLst/>
          </p:spPr>
          <p:txBody>
            <a:bodyPr>
              <a:prstTxWarp prst="textNoShape">
                <a:avLst/>
              </a:prstTxWarp>
              <a:spAutoFit/>
            </a:bodyPr>
            <a:lstStyle/>
            <a:p>
              <a:pPr algn="ctr">
                <a:spcBef>
                  <a:spcPct val="50000"/>
                </a:spcBef>
              </a:pPr>
              <a:r>
                <a:rPr lang="en-US" sz="2000"/>
                <a:t>Emotional attribution</a:t>
              </a:r>
            </a:p>
          </p:txBody>
        </p:sp>
        <p:sp>
          <p:nvSpPr>
            <p:cNvPr id="13319" name="Oval 7"/>
            <p:cNvSpPr>
              <a:spLocks noChangeArrowheads="1"/>
            </p:cNvSpPr>
            <p:nvPr/>
          </p:nvSpPr>
          <p:spPr bwMode="auto">
            <a:xfrm>
              <a:off x="2914" y="1452"/>
              <a:ext cx="181" cy="181"/>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sp>
          <p:nvSpPr>
            <p:cNvPr id="13320" name="Oval 8"/>
            <p:cNvSpPr>
              <a:spLocks noChangeArrowheads="1"/>
            </p:cNvSpPr>
            <p:nvPr/>
          </p:nvSpPr>
          <p:spPr bwMode="auto">
            <a:xfrm>
              <a:off x="2914" y="1733"/>
              <a:ext cx="181" cy="181"/>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sp>
          <p:nvSpPr>
            <p:cNvPr id="13321" name="Oval 9"/>
            <p:cNvSpPr>
              <a:spLocks noChangeArrowheads="1"/>
            </p:cNvSpPr>
            <p:nvPr/>
          </p:nvSpPr>
          <p:spPr bwMode="auto">
            <a:xfrm>
              <a:off x="2914" y="3253"/>
              <a:ext cx="181" cy="181"/>
            </a:xfrm>
            <a:prstGeom prst="ellipse">
              <a:avLst/>
            </a:prstGeom>
            <a:solidFill>
              <a:srgbClr val="CCFFCC"/>
            </a:solidFill>
            <a:ln w="9525">
              <a:solidFill>
                <a:schemeClr val="tx1"/>
              </a:solidFill>
              <a:round/>
              <a:headEnd/>
              <a:tailEnd/>
            </a:ln>
            <a:effectLst/>
          </p:spPr>
          <p:txBody>
            <a:bodyPr wrap="none" anchor="ctr">
              <a:prstTxWarp prst="textNoShape">
                <a:avLst/>
              </a:prstTxWarp>
            </a:bodyPr>
            <a:lstStyle/>
            <a:p>
              <a:endParaRPr lang="en-US"/>
            </a:p>
          </p:txBody>
        </p:sp>
        <p:sp>
          <p:nvSpPr>
            <p:cNvPr id="13322" name="Oval 10"/>
            <p:cNvSpPr>
              <a:spLocks noChangeArrowheads="1"/>
            </p:cNvSpPr>
            <p:nvPr/>
          </p:nvSpPr>
          <p:spPr bwMode="auto">
            <a:xfrm>
              <a:off x="2914" y="3535"/>
              <a:ext cx="181" cy="181"/>
            </a:xfrm>
            <a:prstGeom prst="ellipse">
              <a:avLst/>
            </a:prstGeom>
            <a:solidFill>
              <a:srgbClr val="CCFFCC"/>
            </a:solidFill>
            <a:ln w="9525">
              <a:solidFill>
                <a:schemeClr val="tx1"/>
              </a:solidFill>
              <a:round/>
              <a:headEnd/>
              <a:tailEnd/>
            </a:ln>
            <a:effectLst/>
          </p:spPr>
          <p:txBody>
            <a:bodyPr wrap="none" anchor="ctr">
              <a:prstTxWarp prst="textNoShape">
                <a:avLst/>
              </a:prstTxWarp>
            </a:bodyPr>
            <a:lstStyle/>
            <a:p>
              <a:endParaRPr lang="en-US"/>
            </a:p>
          </p:txBody>
        </p:sp>
        <p:sp>
          <p:nvSpPr>
            <p:cNvPr id="13323" name="Oval 11"/>
            <p:cNvSpPr>
              <a:spLocks noChangeArrowheads="1"/>
            </p:cNvSpPr>
            <p:nvPr/>
          </p:nvSpPr>
          <p:spPr bwMode="auto">
            <a:xfrm>
              <a:off x="2914" y="3817"/>
              <a:ext cx="181" cy="181"/>
            </a:xfrm>
            <a:prstGeom prst="ellipse">
              <a:avLst/>
            </a:prstGeom>
            <a:solidFill>
              <a:srgbClr val="CCFFCC"/>
            </a:solidFill>
            <a:ln w="9525">
              <a:solidFill>
                <a:schemeClr val="tx1"/>
              </a:solidFill>
              <a:round/>
              <a:headEnd/>
              <a:tailEnd/>
            </a:ln>
            <a:effectLst/>
          </p:spPr>
          <p:txBody>
            <a:bodyPr wrap="none" anchor="ctr">
              <a:prstTxWarp prst="textNoShape">
                <a:avLst/>
              </a:prstTxWarp>
            </a:bodyPr>
            <a:lstStyle/>
            <a:p>
              <a:endParaRPr lang="en-US"/>
            </a:p>
          </p:txBody>
        </p:sp>
        <p:cxnSp>
          <p:nvCxnSpPr>
            <p:cNvPr id="13324" name="AutoShape 12"/>
            <p:cNvCxnSpPr>
              <a:cxnSpLocks noChangeShapeType="1"/>
              <a:stCxn id="13317" idx="3"/>
              <a:endCxn id="13319" idx="2"/>
            </p:cNvCxnSpPr>
            <p:nvPr/>
          </p:nvCxnSpPr>
          <p:spPr bwMode="auto">
            <a:xfrm flipV="1">
              <a:off x="1871" y="1543"/>
              <a:ext cx="1043" cy="1217"/>
            </a:xfrm>
            <a:prstGeom prst="straightConnector1">
              <a:avLst/>
            </a:prstGeom>
            <a:noFill/>
            <a:ln w="9525">
              <a:solidFill>
                <a:schemeClr val="tx1"/>
              </a:solidFill>
              <a:round/>
              <a:headEnd/>
              <a:tailEnd/>
            </a:ln>
            <a:effectLst/>
          </p:spPr>
        </p:cxnSp>
        <p:cxnSp>
          <p:nvCxnSpPr>
            <p:cNvPr id="13325" name="AutoShape 13"/>
            <p:cNvCxnSpPr>
              <a:cxnSpLocks noChangeShapeType="1"/>
              <a:stCxn id="13317" idx="3"/>
              <a:endCxn id="13320" idx="2"/>
            </p:cNvCxnSpPr>
            <p:nvPr/>
          </p:nvCxnSpPr>
          <p:spPr bwMode="auto">
            <a:xfrm flipV="1">
              <a:off x="1871" y="1824"/>
              <a:ext cx="1043" cy="936"/>
            </a:xfrm>
            <a:prstGeom prst="straightConnector1">
              <a:avLst/>
            </a:prstGeom>
            <a:noFill/>
            <a:ln w="9525">
              <a:solidFill>
                <a:schemeClr val="tx1"/>
              </a:solidFill>
              <a:round/>
              <a:headEnd/>
              <a:tailEnd/>
            </a:ln>
            <a:effectLst/>
          </p:spPr>
        </p:cxnSp>
        <p:cxnSp>
          <p:nvCxnSpPr>
            <p:cNvPr id="13326" name="AutoShape 14"/>
            <p:cNvCxnSpPr>
              <a:cxnSpLocks noChangeShapeType="1"/>
              <a:stCxn id="13317" idx="3"/>
              <a:endCxn id="13321" idx="2"/>
            </p:cNvCxnSpPr>
            <p:nvPr/>
          </p:nvCxnSpPr>
          <p:spPr bwMode="auto">
            <a:xfrm>
              <a:off x="1871" y="2760"/>
              <a:ext cx="1043" cy="584"/>
            </a:xfrm>
            <a:prstGeom prst="straightConnector1">
              <a:avLst/>
            </a:prstGeom>
            <a:noFill/>
            <a:ln w="9525">
              <a:solidFill>
                <a:schemeClr val="tx1"/>
              </a:solidFill>
              <a:round/>
              <a:headEnd/>
              <a:tailEnd/>
            </a:ln>
            <a:effectLst/>
          </p:spPr>
        </p:cxnSp>
        <p:cxnSp>
          <p:nvCxnSpPr>
            <p:cNvPr id="13327" name="AutoShape 15"/>
            <p:cNvCxnSpPr>
              <a:cxnSpLocks noChangeShapeType="1"/>
              <a:stCxn id="13317" idx="3"/>
              <a:endCxn id="13322" idx="2"/>
            </p:cNvCxnSpPr>
            <p:nvPr/>
          </p:nvCxnSpPr>
          <p:spPr bwMode="auto">
            <a:xfrm>
              <a:off x="1871" y="2760"/>
              <a:ext cx="1043" cy="866"/>
            </a:xfrm>
            <a:prstGeom prst="straightConnector1">
              <a:avLst/>
            </a:prstGeom>
            <a:noFill/>
            <a:ln w="9525">
              <a:solidFill>
                <a:schemeClr val="tx1"/>
              </a:solidFill>
              <a:round/>
              <a:headEnd/>
              <a:tailEnd/>
            </a:ln>
            <a:effectLst/>
          </p:spPr>
        </p:cxnSp>
        <p:cxnSp>
          <p:nvCxnSpPr>
            <p:cNvPr id="13328" name="AutoShape 16"/>
            <p:cNvCxnSpPr>
              <a:cxnSpLocks noChangeShapeType="1"/>
              <a:stCxn id="13317" idx="3"/>
              <a:endCxn id="13323" idx="2"/>
            </p:cNvCxnSpPr>
            <p:nvPr/>
          </p:nvCxnSpPr>
          <p:spPr bwMode="auto">
            <a:xfrm>
              <a:off x="1871" y="2760"/>
              <a:ext cx="1043" cy="1148"/>
            </a:xfrm>
            <a:prstGeom prst="straightConnector1">
              <a:avLst/>
            </a:prstGeom>
            <a:noFill/>
            <a:ln w="9525">
              <a:solidFill>
                <a:schemeClr val="tx1"/>
              </a:solidFill>
              <a:round/>
              <a:headEnd/>
              <a:tailEnd/>
            </a:ln>
            <a:effectLst/>
          </p:spPr>
        </p:cxnSp>
        <p:cxnSp>
          <p:nvCxnSpPr>
            <p:cNvPr id="13329" name="AutoShape 17"/>
            <p:cNvCxnSpPr>
              <a:cxnSpLocks noChangeShapeType="1"/>
              <a:stCxn id="13319" idx="6"/>
              <a:endCxn id="13318" idx="1"/>
            </p:cNvCxnSpPr>
            <p:nvPr/>
          </p:nvCxnSpPr>
          <p:spPr bwMode="auto">
            <a:xfrm>
              <a:off x="3095" y="1543"/>
              <a:ext cx="1044" cy="1217"/>
            </a:xfrm>
            <a:prstGeom prst="straightConnector1">
              <a:avLst/>
            </a:prstGeom>
            <a:noFill/>
            <a:ln w="9525">
              <a:solidFill>
                <a:schemeClr val="tx1"/>
              </a:solidFill>
              <a:round/>
              <a:headEnd/>
              <a:tailEnd/>
            </a:ln>
            <a:effectLst/>
          </p:spPr>
        </p:cxnSp>
        <p:cxnSp>
          <p:nvCxnSpPr>
            <p:cNvPr id="13330" name="AutoShape 18"/>
            <p:cNvCxnSpPr>
              <a:cxnSpLocks noChangeShapeType="1"/>
              <a:stCxn id="13320" idx="6"/>
              <a:endCxn id="13318" idx="1"/>
            </p:cNvCxnSpPr>
            <p:nvPr/>
          </p:nvCxnSpPr>
          <p:spPr bwMode="auto">
            <a:xfrm>
              <a:off x="3095" y="1824"/>
              <a:ext cx="1044" cy="936"/>
            </a:xfrm>
            <a:prstGeom prst="straightConnector1">
              <a:avLst/>
            </a:prstGeom>
            <a:noFill/>
            <a:ln w="9525">
              <a:solidFill>
                <a:schemeClr val="tx1"/>
              </a:solidFill>
              <a:round/>
              <a:headEnd/>
              <a:tailEnd/>
            </a:ln>
            <a:effectLst/>
          </p:spPr>
        </p:cxnSp>
        <p:cxnSp>
          <p:nvCxnSpPr>
            <p:cNvPr id="13331" name="AutoShape 19"/>
            <p:cNvCxnSpPr>
              <a:cxnSpLocks noChangeShapeType="1"/>
              <a:stCxn id="13321" idx="6"/>
              <a:endCxn id="13318" idx="1"/>
            </p:cNvCxnSpPr>
            <p:nvPr/>
          </p:nvCxnSpPr>
          <p:spPr bwMode="auto">
            <a:xfrm flipV="1">
              <a:off x="3095" y="2760"/>
              <a:ext cx="1044" cy="584"/>
            </a:xfrm>
            <a:prstGeom prst="straightConnector1">
              <a:avLst/>
            </a:prstGeom>
            <a:noFill/>
            <a:ln w="9525">
              <a:solidFill>
                <a:schemeClr val="tx1"/>
              </a:solidFill>
              <a:round/>
              <a:headEnd/>
              <a:tailEnd/>
            </a:ln>
            <a:effectLst/>
          </p:spPr>
        </p:cxnSp>
        <p:cxnSp>
          <p:nvCxnSpPr>
            <p:cNvPr id="13332" name="AutoShape 20"/>
            <p:cNvCxnSpPr>
              <a:cxnSpLocks noChangeShapeType="1"/>
              <a:stCxn id="13322" idx="6"/>
              <a:endCxn id="13318" idx="1"/>
            </p:cNvCxnSpPr>
            <p:nvPr/>
          </p:nvCxnSpPr>
          <p:spPr bwMode="auto">
            <a:xfrm flipV="1">
              <a:off x="3095" y="2760"/>
              <a:ext cx="1044" cy="866"/>
            </a:xfrm>
            <a:prstGeom prst="straightConnector1">
              <a:avLst/>
            </a:prstGeom>
            <a:noFill/>
            <a:ln w="9525">
              <a:solidFill>
                <a:schemeClr val="tx1"/>
              </a:solidFill>
              <a:round/>
              <a:headEnd/>
              <a:tailEnd/>
            </a:ln>
            <a:effectLst/>
          </p:spPr>
        </p:cxnSp>
        <p:cxnSp>
          <p:nvCxnSpPr>
            <p:cNvPr id="13333" name="AutoShape 21"/>
            <p:cNvCxnSpPr>
              <a:cxnSpLocks noChangeShapeType="1"/>
              <a:stCxn id="13323" idx="6"/>
              <a:endCxn id="13318" idx="1"/>
            </p:cNvCxnSpPr>
            <p:nvPr/>
          </p:nvCxnSpPr>
          <p:spPr bwMode="auto">
            <a:xfrm flipV="1">
              <a:off x="3095" y="2760"/>
              <a:ext cx="1044" cy="1148"/>
            </a:xfrm>
            <a:prstGeom prst="straightConnector1">
              <a:avLst/>
            </a:prstGeom>
            <a:noFill/>
            <a:ln w="9525">
              <a:solidFill>
                <a:schemeClr val="tx1"/>
              </a:solidFill>
              <a:round/>
              <a:headEnd/>
              <a:tailEnd/>
            </a:ln>
            <a:effectLst/>
          </p:spPr>
        </p:cxnSp>
        <p:sp>
          <p:nvSpPr>
            <p:cNvPr id="13334" name="Text Box 22"/>
            <p:cNvSpPr txBox="1">
              <a:spLocks noChangeArrowheads="1"/>
            </p:cNvSpPr>
            <p:nvPr/>
          </p:nvSpPr>
          <p:spPr bwMode="auto">
            <a:xfrm>
              <a:off x="2773" y="1171"/>
              <a:ext cx="454" cy="250"/>
            </a:xfrm>
            <a:prstGeom prst="rect">
              <a:avLst/>
            </a:prstGeom>
            <a:noFill/>
            <a:ln w="9525">
              <a:noFill/>
              <a:miter lim="800000"/>
              <a:headEnd/>
              <a:tailEnd/>
            </a:ln>
            <a:effectLst/>
          </p:spPr>
          <p:txBody>
            <a:bodyPr wrap="none">
              <a:prstTxWarp prst="textNoShape">
                <a:avLst/>
              </a:prstTxWarp>
              <a:spAutoFit/>
            </a:bodyPr>
            <a:lstStyle/>
            <a:p>
              <a:pPr algn="ctr"/>
              <a:r>
                <a:rPr lang="en-US" sz="2000"/>
                <a:t>cues</a:t>
              </a:r>
            </a:p>
          </p:txBody>
        </p:sp>
        <p:sp>
          <p:nvSpPr>
            <p:cNvPr id="13336" name="Oval 24"/>
            <p:cNvSpPr>
              <a:spLocks noChangeArrowheads="1"/>
            </p:cNvSpPr>
            <p:nvPr/>
          </p:nvSpPr>
          <p:spPr bwMode="auto">
            <a:xfrm>
              <a:off x="2914" y="2367"/>
              <a:ext cx="181" cy="181"/>
            </a:xfrm>
            <a:prstGeom prst="ellipse">
              <a:avLst/>
            </a:prstGeom>
            <a:solidFill>
              <a:srgbClr val="FFCC99"/>
            </a:solidFill>
            <a:ln w="9525">
              <a:solidFill>
                <a:schemeClr val="tx1"/>
              </a:solidFill>
              <a:round/>
              <a:headEnd/>
              <a:tailEnd/>
            </a:ln>
            <a:effectLst/>
          </p:spPr>
          <p:txBody>
            <a:bodyPr wrap="none" anchor="ctr">
              <a:prstTxWarp prst="textNoShape">
                <a:avLst/>
              </a:prstTxWarp>
            </a:bodyPr>
            <a:lstStyle/>
            <a:p>
              <a:endParaRPr lang="en-US"/>
            </a:p>
          </p:txBody>
        </p:sp>
        <p:sp>
          <p:nvSpPr>
            <p:cNvPr id="13337" name="Oval 25"/>
            <p:cNvSpPr>
              <a:spLocks noChangeArrowheads="1"/>
            </p:cNvSpPr>
            <p:nvPr/>
          </p:nvSpPr>
          <p:spPr bwMode="auto">
            <a:xfrm>
              <a:off x="2914" y="2649"/>
              <a:ext cx="181" cy="181"/>
            </a:xfrm>
            <a:prstGeom prst="ellipse">
              <a:avLst/>
            </a:prstGeom>
            <a:solidFill>
              <a:srgbClr val="FFCC99"/>
            </a:solidFill>
            <a:ln w="9525">
              <a:solidFill>
                <a:schemeClr val="tx1"/>
              </a:solidFill>
              <a:round/>
              <a:headEnd/>
              <a:tailEnd/>
            </a:ln>
            <a:effectLst/>
          </p:spPr>
          <p:txBody>
            <a:bodyPr wrap="none" anchor="ctr">
              <a:prstTxWarp prst="textNoShape">
                <a:avLst/>
              </a:prstTxWarp>
            </a:bodyPr>
            <a:lstStyle/>
            <a:p>
              <a:endParaRPr lang="en-US"/>
            </a:p>
          </p:txBody>
        </p:sp>
        <p:sp>
          <p:nvSpPr>
            <p:cNvPr id="13339" name="Oval 27"/>
            <p:cNvSpPr>
              <a:spLocks noChangeArrowheads="1"/>
            </p:cNvSpPr>
            <p:nvPr/>
          </p:nvSpPr>
          <p:spPr bwMode="auto">
            <a:xfrm>
              <a:off x="2914" y="2015"/>
              <a:ext cx="181" cy="181"/>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sp>
          <p:nvSpPr>
            <p:cNvPr id="13340" name="Oval 28"/>
            <p:cNvSpPr>
              <a:spLocks noChangeArrowheads="1"/>
            </p:cNvSpPr>
            <p:nvPr/>
          </p:nvSpPr>
          <p:spPr bwMode="auto">
            <a:xfrm>
              <a:off x="2914" y="2931"/>
              <a:ext cx="181" cy="181"/>
            </a:xfrm>
            <a:prstGeom prst="ellipse">
              <a:avLst/>
            </a:prstGeom>
            <a:solidFill>
              <a:srgbClr val="FFCC99"/>
            </a:solidFill>
            <a:ln w="9525">
              <a:solidFill>
                <a:schemeClr val="tx1"/>
              </a:solidFill>
              <a:round/>
              <a:headEnd/>
              <a:tailEnd/>
            </a:ln>
            <a:effectLst/>
          </p:spPr>
          <p:txBody>
            <a:bodyPr wrap="none" anchor="ctr">
              <a:prstTxWarp prst="textNoShape">
                <a:avLst/>
              </a:prstTxWarp>
            </a:bodyPr>
            <a:lstStyle/>
            <a:p>
              <a:endParaRPr lang="en-US"/>
            </a:p>
          </p:txBody>
        </p:sp>
        <p:cxnSp>
          <p:nvCxnSpPr>
            <p:cNvPr id="13343" name="AutoShape 31"/>
            <p:cNvCxnSpPr>
              <a:cxnSpLocks noChangeShapeType="1"/>
              <a:stCxn id="13317" idx="3"/>
              <a:endCxn id="13336" idx="2"/>
            </p:cNvCxnSpPr>
            <p:nvPr/>
          </p:nvCxnSpPr>
          <p:spPr bwMode="auto">
            <a:xfrm flipV="1">
              <a:off x="1871" y="2458"/>
              <a:ext cx="1043" cy="302"/>
            </a:xfrm>
            <a:prstGeom prst="straightConnector1">
              <a:avLst/>
            </a:prstGeom>
            <a:noFill/>
            <a:ln w="9525">
              <a:solidFill>
                <a:schemeClr val="tx1"/>
              </a:solidFill>
              <a:round/>
              <a:headEnd/>
              <a:tailEnd/>
            </a:ln>
            <a:effectLst/>
          </p:spPr>
        </p:cxnSp>
        <p:cxnSp>
          <p:nvCxnSpPr>
            <p:cNvPr id="13344" name="AutoShape 32"/>
            <p:cNvCxnSpPr>
              <a:cxnSpLocks noChangeShapeType="1"/>
              <a:stCxn id="13317" idx="3"/>
              <a:endCxn id="13339" idx="2"/>
            </p:cNvCxnSpPr>
            <p:nvPr/>
          </p:nvCxnSpPr>
          <p:spPr bwMode="auto">
            <a:xfrm flipV="1">
              <a:off x="1871" y="2106"/>
              <a:ext cx="1043" cy="654"/>
            </a:xfrm>
            <a:prstGeom prst="straightConnector1">
              <a:avLst/>
            </a:prstGeom>
            <a:noFill/>
            <a:ln w="9525">
              <a:solidFill>
                <a:schemeClr val="tx1"/>
              </a:solidFill>
              <a:round/>
              <a:headEnd/>
              <a:tailEnd/>
            </a:ln>
            <a:effectLst/>
          </p:spPr>
        </p:cxnSp>
        <p:cxnSp>
          <p:nvCxnSpPr>
            <p:cNvPr id="13345" name="AutoShape 33"/>
            <p:cNvCxnSpPr>
              <a:cxnSpLocks noChangeShapeType="1"/>
              <a:stCxn id="13317" idx="3"/>
              <a:endCxn id="13337" idx="2"/>
            </p:cNvCxnSpPr>
            <p:nvPr/>
          </p:nvCxnSpPr>
          <p:spPr bwMode="auto">
            <a:xfrm flipV="1">
              <a:off x="1871" y="2740"/>
              <a:ext cx="1043" cy="20"/>
            </a:xfrm>
            <a:prstGeom prst="straightConnector1">
              <a:avLst/>
            </a:prstGeom>
            <a:noFill/>
            <a:ln w="9525">
              <a:solidFill>
                <a:schemeClr val="tx1"/>
              </a:solidFill>
              <a:round/>
              <a:headEnd/>
              <a:tailEnd/>
            </a:ln>
            <a:effectLst/>
          </p:spPr>
        </p:cxnSp>
        <p:cxnSp>
          <p:nvCxnSpPr>
            <p:cNvPr id="13346" name="AutoShape 34"/>
            <p:cNvCxnSpPr>
              <a:cxnSpLocks noChangeShapeType="1"/>
              <a:stCxn id="13337" idx="6"/>
              <a:endCxn id="13318" idx="1"/>
            </p:cNvCxnSpPr>
            <p:nvPr/>
          </p:nvCxnSpPr>
          <p:spPr bwMode="auto">
            <a:xfrm>
              <a:off x="3095" y="2740"/>
              <a:ext cx="1044" cy="20"/>
            </a:xfrm>
            <a:prstGeom prst="straightConnector1">
              <a:avLst/>
            </a:prstGeom>
            <a:noFill/>
            <a:ln w="9525">
              <a:solidFill>
                <a:schemeClr val="tx1"/>
              </a:solidFill>
              <a:round/>
              <a:headEnd/>
              <a:tailEnd/>
            </a:ln>
            <a:effectLst/>
          </p:spPr>
        </p:cxnSp>
        <p:cxnSp>
          <p:nvCxnSpPr>
            <p:cNvPr id="13347" name="AutoShape 35"/>
            <p:cNvCxnSpPr>
              <a:cxnSpLocks noChangeShapeType="1"/>
              <a:stCxn id="13336" idx="6"/>
              <a:endCxn id="13318" idx="1"/>
            </p:cNvCxnSpPr>
            <p:nvPr/>
          </p:nvCxnSpPr>
          <p:spPr bwMode="auto">
            <a:xfrm>
              <a:off x="3095" y="2458"/>
              <a:ext cx="1044" cy="302"/>
            </a:xfrm>
            <a:prstGeom prst="straightConnector1">
              <a:avLst/>
            </a:prstGeom>
            <a:noFill/>
            <a:ln w="9525">
              <a:solidFill>
                <a:schemeClr val="tx1"/>
              </a:solidFill>
              <a:round/>
              <a:headEnd/>
              <a:tailEnd/>
            </a:ln>
            <a:effectLst/>
          </p:spPr>
        </p:cxnSp>
        <p:cxnSp>
          <p:nvCxnSpPr>
            <p:cNvPr id="13348" name="AutoShape 36"/>
            <p:cNvCxnSpPr>
              <a:cxnSpLocks noChangeShapeType="1"/>
              <a:stCxn id="13340" idx="6"/>
              <a:endCxn id="13318" idx="1"/>
            </p:cNvCxnSpPr>
            <p:nvPr/>
          </p:nvCxnSpPr>
          <p:spPr bwMode="auto">
            <a:xfrm flipV="1">
              <a:off x="3095" y="2760"/>
              <a:ext cx="1044" cy="262"/>
            </a:xfrm>
            <a:prstGeom prst="straightConnector1">
              <a:avLst/>
            </a:prstGeom>
            <a:noFill/>
            <a:ln w="9525">
              <a:solidFill>
                <a:schemeClr val="tx1"/>
              </a:solidFill>
              <a:round/>
              <a:headEnd/>
              <a:tailEnd/>
            </a:ln>
            <a:effectLst/>
          </p:spPr>
        </p:cxnSp>
        <p:cxnSp>
          <p:nvCxnSpPr>
            <p:cNvPr id="13349" name="AutoShape 37"/>
            <p:cNvCxnSpPr>
              <a:cxnSpLocks noChangeShapeType="1"/>
              <a:stCxn id="13340" idx="2"/>
              <a:endCxn id="13317" idx="3"/>
            </p:cNvCxnSpPr>
            <p:nvPr/>
          </p:nvCxnSpPr>
          <p:spPr bwMode="auto">
            <a:xfrm flipH="1" flipV="1">
              <a:off x="1871" y="2760"/>
              <a:ext cx="1043" cy="262"/>
            </a:xfrm>
            <a:prstGeom prst="straightConnector1">
              <a:avLst/>
            </a:prstGeom>
            <a:noFill/>
            <a:ln w="9525">
              <a:solidFill>
                <a:schemeClr val="tx1"/>
              </a:solidFill>
              <a:round/>
              <a:headEnd/>
              <a:tailEnd/>
            </a:ln>
            <a:effectLst/>
          </p:spPr>
        </p:cxnSp>
        <p:cxnSp>
          <p:nvCxnSpPr>
            <p:cNvPr id="13350" name="AutoShape 38"/>
            <p:cNvCxnSpPr>
              <a:cxnSpLocks noChangeShapeType="1"/>
              <a:stCxn id="13339" idx="6"/>
              <a:endCxn id="13318" idx="1"/>
            </p:cNvCxnSpPr>
            <p:nvPr/>
          </p:nvCxnSpPr>
          <p:spPr bwMode="auto">
            <a:xfrm>
              <a:off x="3095" y="2106"/>
              <a:ext cx="1044" cy="654"/>
            </a:xfrm>
            <a:prstGeom prst="straightConnector1">
              <a:avLst/>
            </a:prstGeom>
            <a:noFill/>
            <a:ln w="9525">
              <a:solidFill>
                <a:schemeClr val="tx1"/>
              </a:solidFill>
              <a:round/>
              <a:headEnd/>
              <a:tailEnd/>
            </a:ln>
            <a:effectLst/>
          </p:spPr>
        </p:cxnSp>
      </p:grpSp>
      <p:sp>
        <p:nvSpPr>
          <p:cNvPr id="13314" name="Rectangle 2"/>
          <p:cNvSpPr>
            <a:spLocks noGrp="1" noChangeArrowheads="1"/>
          </p:cNvSpPr>
          <p:nvPr>
            <p:ph type="title"/>
          </p:nvPr>
        </p:nvSpPr>
        <p:spPr/>
        <p:txBody>
          <a:bodyPr/>
          <a:lstStyle/>
          <a:p>
            <a:r>
              <a:rPr lang="en-US" dirty="0" smtClean="0"/>
              <a:t>Emotional communication </a:t>
            </a:r>
            <a:br>
              <a:rPr lang="en-US" dirty="0" smtClean="0"/>
            </a:br>
            <a:r>
              <a:rPr lang="en-US" dirty="0" smtClean="0"/>
              <a:t>and </a:t>
            </a:r>
            <a:r>
              <a:rPr lang="fr-CH" dirty="0" smtClean="0"/>
              <a:t>the Brunswikian Lens </a:t>
            </a:r>
            <a:endParaRPr lang="en-US" dirty="0"/>
          </a:p>
        </p:txBody>
      </p:sp>
      <p:sp>
        <p:nvSpPr>
          <p:cNvPr id="12" name="Content Placeholder 11"/>
          <p:cNvSpPr>
            <a:spLocks noGrp="1"/>
          </p:cNvSpPr>
          <p:nvPr>
            <p:ph sz="quarter" idx="1"/>
          </p:nvPr>
        </p:nvSpPr>
        <p:spPr/>
        <p:txBody>
          <a:bodyPr/>
          <a:lstStyle/>
          <a:p>
            <a:endParaRPr lang="en-US" dirty="0"/>
          </a:p>
        </p:txBody>
      </p:sp>
      <p:grpSp>
        <p:nvGrpSpPr>
          <p:cNvPr id="3" name="Group 69"/>
          <p:cNvGrpSpPr>
            <a:grpSpLocks/>
          </p:cNvGrpSpPr>
          <p:nvPr/>
        </p:nvGrpSpPr>
        <p:grpSpPr bwMode="auto">
          <a:xfrm>
            <a:off x="476250" y="5067300"/>
            <a:ext cx="8412163" cy="1511300"/>
            <a:chOff x="300" y="3192"/>
            <a:chExt cx="5299" cy="952"/>
          </a:xfrm>
        </p:grpSpPr>
        <p:grpSp>
          <p:nvGrpSpPr>
            <p:cNvPr id="4" name="Group 48"/>
            <p:cNvGrpSpPr>
              <a:grpSpLocks/>
            </p:cNvGrpSpPr>
            <p:nvPr/>
          </p:nvGrpSpPr>
          <p:grpSpPr bwMode="auto">
            <a:xfrm>
              <a:off x="300" y="3192"/>
              <a:ext cx="1831" cy="952"/>
              <a:chOff x="120" y="2942"/>
              <a:chExt cx="1831" cy="952"/>
            </a:xfrm>
          </p:grpSpPr>
          <p:sp>
            <p:nvSpPr>
              <p:cNvPr id="13354" name="Text Box 42"/>
              <p:cNvSpPr txBox="1">
                <a:spLocks noChangeArrowheads="1"/>
              </p:cNvSpPr>
              <p:nvPr/>
            </p:nvSpPr>
            <p:spPr bwMode="auto">
              <a:xfrm>
                <a:off x="643" y="3210"/>
                <a:ext cx="1308" cy="231"/>
              </a:xfrm>
              <a:prstGeom prst="rect">
                <a:avLst/>
              </a:prstGeom>
              <a:noFill/>
              <a:ln w="9525">
                <a:noFill/>
                <a:miter lim="800000"/>
                <a:headEnd/>
                <a:tailEnd/>
              </a:ln>
              <a:effectLst/>
            </p:spPr>
            <p:txBody>
              <a:bodyPr wrap="none">
                <a:prstTxWarp prst="textNoShape">
                  <a:avLst/>
                </a:prstTxWarp>
                <a:spAutoFit/>
              </a:bodyPr>
              <a:lstStyle/>
              <a:p>
                <a:r>
                  <a:rPr lang="en-US" i="1"/>
                  <a:t>expressed anger ?</a:t>
                </a:r>
              </a:p>
            </p:txBody>
          </p:sp>
          <p:graphicFrame>
            <p:nvGraphicFramePr>
              <p:cNvPr id="13355" name="Object 43"/>
              <p:cNvGraphicFramePr>
                <a:graphicFrameLocks noChangeAspect="1"/>
              </p:cNvGraphicFramePr>
              <p:nvPr/>
            </p:nvGraphicFramePr>
            <p:xfrm>
              <a:off x="351" y="2942"/>
              <a:ext cx="382" cy="723"/>
            </p:xfrm>
            <a:graphic>
              <a:graphicData uri="http://schemas.openxmlformats.org/presentationml/2006/ole">
                <mc:AlternateContent xmlns:mc="http://schemas.openxmlformats.org/markup-compatibility/2006">
                  <mc:Choice xmlns:v="urn:schemas-microsoft-com:vml" Requires="v">
                    <p:oleObj spid="_x0000_s297040" name="Photo Editor Photo" r:id="rId3" imgW="1409897" imgH="2534004" progId="">
                      <p:embed/>
                    </p:oleObj>
                  </mc:Choice>
                  <mc:Fallback>
                    <p:oleObj name="Photo Editor Photo" r:id="rId3" imgW="1409897" imgH="253400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 y="2942"/>
                            <a:ext cx="382" cy="7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356" name="Text Box 44"/>
              <p:cNvSpPr txBox="1">
                <a:spLocks noChangeArrowheads="1"/>
              </p:cNvSpPr>
              <p:nvPr/>
            </p:nvSpPr>
            <p:spPr bwMode="auto">
              <a:xfrm>
                <a:off x="120" y="3644"/>
                <a:ext cx="694" cy="250"/>
              </a:xfrm>
              <a:prstGeom prst="rect">
                <a:avLst/>
              </a:prstGeom>
              <a:noFill/>
              <a:ln w="9525">
                <a:noFill/>
                <a:miter lim="800000"/>
                <a:headEnd/>
                <a:tailEnd/>
              </a:ln>
              <a:effectLst/>
            </p:spPr>
            <p:txBody>
              <a:bodyPr wrap="none">
                <a:prstTxWarp prst="textNoShape">
                  <a:avLst/>
                </a:prstTxWarp>
                <a:spAutoFit/>
              </a:bodyPr>
              <a:lstStyle/>
              <a:p>
                <a:r>
                  <a:rPr lang="fr-CH" sz="2000"/>
                  <a:t>encoder</a:t>
                </a:r>
                <a:endParaRPr lang="en-GB" sz="2000"/>
              </a:p>
            </p:txBody>
          </p:sp>
        </p:grpSp>
        <p:grpSp>
          <p:nvGrpSpPr>
            <p:cNvPr id="5" name="Group 60"/>
            <p:cNvGrpSpPr>
              <a:grpSpLocks/>
            </p:cNvGrpSpPr>
            <p:nvPr/>
          </p:nvGrpSpPr>
          <p:grpSpPr bwMode="auto">
            <a:xfrm>
              <a:off x="4069" y="3307"/>
              <a:ext cx="1530" cy="837"/>
              <a:chOff x="4059" y="3137"/>
              <a:chExt cx="1530" cy="837"/>
            </a:xfrm>
          </p:grpSpPr>
          <p:pic>
            <p:nvPicPr>
              <p:cNvPr id="13357" name="Picture 45" descr="doggie1"/>
              <p:cNvPicPr>
                <a:picLocks noChangeAspect="1" noChangeArrowheads="1"/>
              </p:cNvPicPr>
              <p:nvPr/>
            </p:nvPicPr>
            <p:blipFill>
              <a:blip r:embed="rId5"/>
              <a:srcRect/>
              <a:stretch>
                <a:fillRect/>
              </a:stretch>
            </p:blipFill>
            <p:spPr bwMode="auto">
              <a:xfrm>
                <a:off x="4971" y="3137"/>
                <a:ext cx="538" cy="578"/>
              </a:xfrm>
              <a:prstGeom prst="rect">
                <a:avLst/>
              </a:prstGeom>
              <a:noFill/>
            </p:spPr>
          </p:pic>
          <p:sp>
            <p:nvSpPr>
              <p:cNvPr id="13358" name="Text Box 46"/>
              <p:cNvSpPr txBox="1">
                <a:spLocks noChangeArrowheads="1"/>
              </p:cNvSpPr>
              <p:nvPr/>
            </p:nvSpPr>
            <p:spPr bwMode="auto">
              <a:xfrm>
                <a:off x="4895" y="3724"/>
                <a:ext cx="694" cy="250"/>
              </a:xfrm>
              <a:prstGeom prst="rect">
                <a:avLst/>
              </a:prstGeom>
              <a:noFill/>
              <a:ln w="9525">
                <a:noFill/>
                <a:miter lim="800000"/>
                <a:headEnd/>
                <a:tailEnd/>
              </a:ln>
              <a:effectLst/>
            </p:spPr>
            <p:txBody>
              <a:bodyPr wrap="none">
                <a:prstTxWarp prst="textNoShape">
                  <a:avLst/>
                </a:prstTxWarp>
                <a:spAutoFit/>
              </a:bodyPr>
              <a:lstStyle/>
              <a:p>
                <a:r>
                  <a:rPr lang="fr-CH" sz="2000"/>
                  <a:t>decoder</a:t>
                </a:r>
                <a:endParaRPr lang="en-GB" sz="2000"/>
              </a:p>
            </p:txBody>
          </p:sp>
          <p:sp>
            <p:nvSpPr>
              <p:cNvPr id="13359" name="Text Box 47"/>
              <p:cNvSpPr txBox="1">
                <a:spLocks noChangeArrowheads="1"/>
              </p:cNvSpPr>
              <p:nvPr/>
            </p:nvSpPr>
            <p:spPr bwMode="auto">
              <a:xfrm>
                <a:off x="4059" y="3286"/>
                <a:ext cx="948" cy="404"/>
              </a:xfrm>
              <a:prstGeom prst="rect">
                <a:avLst/>
              </a:prstGeom>
              <a:noFill/>
              <a:ln w="9525">
                <a:noFill/>
                <a:miter lim="800000"/>
                <a:headEnd/>
                <a:tailEnd/>
              </a:ln>
              <a:effectLst/>
            </p:spPr>
            <p:txBody>
              <a:bodyPr wrap="none">
                <a:prstTxWarp prst="textNoShape">
                  <a:avLst/>
                </a:prstTxWarp>
                <a:spAutoFit/>
              </a:bodyPr>
              <a:lstStyle/>
              <a:p>
                <a:r>
                  <a:rPr lang="en-US" i="1"/>
                  <a:t>perception of</a:t>
                </a:r>
                <a:br>
                  <a:rPr lang="en-US" i="1"/>
                </a:br>
                <a:r>
                  <a:rPr lang="en-US" i="1"/>
                  <a:t>anger?</a:t>
                </a:r>
              </a:p>
            </p:txBody>
          </p:sp>
        </p:grpSp>
      </p:grpSp>
      <p:grpSp>
        <p:nvGrpSpPr>
          <p:cNvPr id="6" name="Group 64"/>
          <p:cNvGrpSpPr>
            <a:grpSpLocks/>
          </p:cNvGrpSpPr>
          <p:nvPr/>
        </p:nvGrpSpPr>
        <p:grpSpPr bwMode="auto">
          <a:xfrm>
            <a:off x="190500" y="1433513"/>
            <a:ext cx="3711575" cy="2614612"/>
            <a:chOff x="110" y="903"/>
            <a:chExt cx="2338" cy="1647"/>
          </a:xfrm>
        </p:grpSpPr>
        <p:sp>
          <p:nvSpPr>
            <p:cNvPr id="13375" name="Rectangle 63"/>
            <p:cNvSpPr>
              <a:spLocks noChangeArrowheads="1"/>
            </p:cNvSpPr>
            <p:nvPr/>
          </p:nvSpPr>
          <p:spPr bwMode="auto">
            <a:xfrm>
              <a:off x="115" y="903"/>
              <a:ext cx="2333" cy="1517"/>
            </a:xfrm>
            <a:prstGeom prst="rect">
              <a:avLst/>
            </a:prstGeom>
            <a:solidFill>
              <a:srgbClr val="DEF1F2"/>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7" name="Group 59"/>
            <p:cNvGrpSpPr>
              <a:grpSpLocks/>
            </p:cNvGrpSpPr>
            <p:nvPr/>
          </p:nvGrpSpPr>
          <p:grpSpPr bwMode="auto">
            <a:xfrm>
              <a:off x="110" y="1220"/>
              <a:ext cx="2327" cy="1330"/>
              <a:chOff x="3433" y="840"/>
              <a:chExt cx="2327" cy="1330"/>
            </a:xfrm>
          </p:grpSpPr>
          <p:grpSp>
            <p:nvGrpSpPr>
              <p:cNvPr id="8" name="Group 54"/>
              <p:cNvGrpSpPr>
                <a:grpSpLocks/>
              </p:cNvGrpSpPr>
              <p:nvPr/>
            </p:nvGrpSpPr>
            <p:grpSpPr bwMode="auto">
              <a:xfrm>
                <a:off x="3433" y="933"/>
                <a:ext cx="1173" cy="1043"/>
                <a:chOff x="293" y="1239"/>
                <a:chExt cx="1173" cy="1043"/>
              </a:xfrm>
            </p:grpSpPr>
            <p:sp>
              <p:nvSpPr>
                <p:cNvPr id="13351" name="Rectangle 39"/>
                <p:cNvSpPr>
                  <a:spLocks noChangeArrowheads="1"/>
                </p:cNvSpPr>
                <p:nvPr/>
              </p:nvSpPr>
              <p:spPr bwMode="auto">
                <a:xfrm>
                  <a:off x="293" y="1239"/>
                  <a:ext cx="820" cy="231"/>
                </a:xfrm>
                <a:prstGeom prst="rect">
                  <a:avLst/>
                </a:prstGeom>
                <a:noFill/>
                <a:ln w="9525">
                  <a:noFill/>
                  <a:miter lim="800000"/>
                  <a:headEnd/>
                  <a:tailEnd/>
                </a:ln>
                <a:effectLst/>
              </p:spPr>
              <p:txBody>
                <a:bodyPr wrap="none">
                  <a:prstTxWarp prst="textNoShape">
                    <a:avLst/>
                  </a:prstTxWarp>
                  <a:spAutoFit/>
                </a:bodyPr>
                <a:lstStyle/>
                <a:p>
                  <a:r>
                    <a:rPr lang="en-US"/>
                    <a:t>Vocal cues</a:t>
                  </a:r>
                </a:p>
              </p:txBody>
            </p:sp>
            <p:sp>
              <p:nvSpPr>
                <p:cNvPr id="13352" name="Rectangle 40"/>
                <p:cNvSpPr>
                  <a:spLocks noChangeArrowheads="1"/>
                </p:cNvSpPr>
                <p:nvPr/>
              </p:nvSpPr>
              <p:spPr bwMode="auto">
                <a:xfrm>
                  <a:off x="293" y="1517"/>
                  <a:ext cx="844" cy="231"/>
                </a:xfrm>
                <a:prstGeom prst="rect">
                  <a:avLst/>
                </a:prstGeom>
                <a:noFill/>
                <a:ln w="9525">
                  <a:noFill/>
                  <a:miter lim="800000"/>
                  <a:headEnd/>
                  <a:tailEnd/>
                </a:ln>
                <a:effectLst/>
              </p:spPr>
              <p:txBody>
                <a:bodyPr wrap="none">
                  <a:prstTxWarp prst="textNoShape">
                    <a:avLst/>
                  </a:prstTxWarp>
                  <a:spAutoFit/>
                </a:bodyPr>
                <a:lstStyle/>
                <a:p>
                  <a:r>
                    <a:rPr lang="en-US"/>
                    <a:t>Facial cues</a:t>
                  </a:r>
                </a:p>
              </p:txBody>
            </p:sp>
            <p:sp>
              <p:nvSpPr>
                <p:cNvPr id="13353" name="Rectangle 41"/>
                <p:cNvSpPr>
                  <a:spLocks noChangeArrowheads="1"/>
                </p:cNvSpPr>
                <p:nvPr/>
              </p:nvSpPr>
              <p:spPr bwMode="auto">
                <a:xfrm>
                  <a:off x="293" y="1795"/>
                  <a:ext cx="700" cy="231"/>
                </a:xfrm>
                <a:prstGeom prst="rect">
                  <a:avLst/>
                </a:prstGeom>
                <a:noFill/>
                <a:ln w="9525">
                  <a:noFill/>
                  <a:miter lim="800000"/>
                  <a:headEnd/>
                  <a:tailEnd/>
                </a:ln>
                <a:effectLst/>
              </p:spPr>
              <p:txBody>
                <a:bodyPr wrap="none">
                  <a:prstTxWarp prst="textNoShape">
                    <a:avLst/>
                  </a:prstTxWarp>
                  <a:spAutoFit/>
                </a:bodyPr>
                <a:lstStyle/>
                <a:p>
                  <a:r>
                    <a:rPr lang="en-US"/>
                    <a:t>Gestures</a:t>
                  </a:r>
                </a:p>
              </p:txBody>
            </p:sp>
            <p:sp>
              <p:nvSpPr>
                <p:cNvPr id="13362" name="Oval 50"/>
                <p:cNvSpPr>
                  <a:spLocks noChangeArrowheads="1"/>
                </p:cNvSpPr>
                <p:nvPr/>
              </p:nvSpPr>
              <p:spPr bwMode="auto">
                <a:xfrm>
                  <a:off x="1285" y="1250"/>
                  <a:ext cx="181" cy="181"/>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sp>
              <p:nvSpPr>
                <p:cNvPr id="13363" name="Oval 51"/>
                <p:cNvSpPr>
                  <a:spLocks noChangeArrowheads="1"/>
                </p:cNvSpPr>
                <p:nvPr/>
              </p:nvSpPr>
              <p:spPr bwMode="auto">
                <a:xfrm>
                  <a:off x="1285" y="1537"/>
                  <a:ext cx="181" cy="181"/>
                </a:xfrm>
                <a:prstGeom prst="ellipse">
                  <a:avLst/>
                </a:prstGeom>
                <a:solidFill>
                  <a:srgbClr val="FFCC99"/>
                </a:solidFill>
                <a:ln w="9525">
                  <a:solidFill>
                    <a:schemeClr val="tx1"/>
                  </a:solidFill>
                  <a:round/>
                  <a:headEnd/>
                  <a:tailEnd/>
                </a:ln>
                <a:effectLst/>
              </p:spPr>
              <p:txBody>
                <a:bodyPr wrap="none" anchor="ctr">
                  <a:prstTxWarp prst="textNoShape">
                    <a:avLst/>
                  </a:prstTxWarp>
                </a:bodyPr>
                <a:lstStyle/>
                <a:p>
                  <a:endParaRPr lang="en-US"/>
                </a:p>
              </p:txBody>
            </p:sp>
            <p:sp>
              <p:nvSpPr>
                <p:cNvPr id="13364" name="Oval 52"/>
                <p:cNvSpPr>
                  <a:spLocks noChangeArrowheads="1"/>
                </p:cNvSpPr>
                <p:nvPr/>
              </p:nvSpPr>
              <p:spPr bwMode="auto">
                <a:xfrm>
                  <a:off x="1285" y="1824"/>
                  <a:ext cx="181" cy="181"/>
                </a:xfrm>
                <a:prstGeom prst="ellipse">
                  <a:avLst/>
                </a:prstGeom>
                <a:solidFill>
                  <a:srgbClr val="CCFFCC"/>
                </a:solidFill>
                <a:ln w="9525">
                  <a:solidFill>
                    <a:schemeClr val="tx1"/>
                  </a:solidFill>
                  <a:round/>
                  <a:headEnd/>
                  <a:tailEnd/>
                </a:ln>
                <a:effectLst/>
              </p:spPr>
              <p:txBody>
                <a:bodyPr wrap="none" anchor="ctr">
                  <a:prstTxWarp prst="textNoShape">
                    <a:avLst/>
                  </a:prstTxWarp>
                </a:bodyPr>
                <a:lstStyle/>
                <a:p>
                  <a:endParaRPr lang="en-US"/>
                </a:p>
              </p:txBody>
            </p:sp>
            <p:sp>
              <p:nvSpPr>
                <p:cNvPr id="13365" name="Rectangle 53"/>
                <p:cNvSpPr>
                  <a:spLocks noChangeArrowheads="1"/>
                </p:cNvSpPr>
                <p:nvPr/>
              </p:nvSpPr>
              <p:spPr bwMode="auto">
                <a:xfrm>
                  <a:off x="299" y="2051"/>
                  <a:ext cx="1004" cy="231"/>
                </a:xfrm>
                <a:prstGeom prst="rect">
                  <a:avLst/>
                </a:prstGeom>
                <a:noFill/>
                <a:ln w="9525">
                  <a:noFill/>
                  <a:miter lim="800000"/>
                  <a:headEnd/>
                  <a:tailEnd/>
                </a:ln>
                <a:effectLst/>
              </p:spPr>
              <p:txBody>
                <a:bodyPr wrap="none">
                  <a:prstTxWarp prst="textNoShape">
                    <a:avLst/>
                  </a:prstTxWarp>
                  <a:spAutoFit/>
                </a:bodyPr>
                <a:lstStyle/>
                <a:p>
                  <a:r>
                    <a:rPr lang="en-US"/>
                    <a:t>Other cues …</a:t>
                  </a:r>
                </a:p>
              </p:txBody>
            </p:sp>
          </p:grpSp>
          <p:sp>
            <p:nvSpPr>
              <p:cNvPr id="13370" name="Text Box 58"/>
              <p:cNvSpPr txBox="1">
                <a:spLocks noChangeArrowheads="1"/>
              </p:cNvSpPr>
              <p:nvPr/>
            </p:nvSpPr>
            <p:spPr bwMode="auto">
              <a:xfrm>
                <a:off x="4740" y="840"/>
                <a:ext cx="1020" cy="1330"/>
              </a:xfrm>
              <a:prstGeom prst="rect">
                <a:avLst/>
              </a:prstGeom>
              <a:noFill/>
              <a:ln w="9525">
                <a:noFill/>
                <a:miter lim="800000"/>
                <a:headEnd/>
                <a:tailEnd/>
              </a:ln>
              <a:effectLst/>
            </p:spPr>
            <p:txBody>
              <a:bodyPr wrap="none">
                <a:prstTxWarp prst="textNoShape">
                  <a:avLst/>
                </a:prstTxWarp>
                <a:spAutoFit/>
              </a:bodyPr>
              <a:lstStyle/>
              <a:p>
                <a:r>
                  <a:rPr lang="en-US" i="1"/>
                  <a:t>Loud voice</a:t>
                </a:r>
              </a:p>
              <a:p>
                <a:r>
                  <a:rPr lang="en-US" i="1"/>
                  <a:t>High pitched</a:t>
                </a:r>
              </a:p>
              <a:p>
                <a:pPr>
                  <a:spcBef>
                    <a:spcPct val="20000"/>
                  </a:spcBef>
                </a:pPr>
                <a:r>
                  <a:rPr lang="en-US" i="1"/>
                  <a:t>Frown</a:t>
                </a:r>
              </a:p>
              <a:p>
                <a:pPr>
                  <a:spcBef>
                    <a:spcPct val="65000"/>
                  </a:spcBef>
                </a:pPr>
                <a:r>
                  <a:rPr lang="en-US" i="1"/>
                  <a:t>Clenched fists</a:t>
                </a:r>
              </a:p>
              <a:p>
                <a:pPr>
                  <a:spcBef>
                    <a:spcPct val="50000"/>
                  </a:spcBef>
                </a:pPr>
                <a:r>
                  <a:rPr lang="en-US" i="1"/>
                  <a:t>Shaking</a:t>
                </a:r>
              </a:p>
              <a:p>
                <a:endParaRPr lang="en-US" i="1"/>
              </a:p>
            </p:txBody>
          </p:sp>
        </p:grpSp>
        <p:sp>
          <p:nvSpPr>
            <p:cNvPr id="13374" name="Text Box 62"/>
            <p:cNvSpPr txBox="1">
              <a:spLocks noChangeArrowheads="1"/>
            </p:cNvSpPr>
            <p:nvPr/>
          </p:nvSpPr>
          <p:spPr bwMode="auto">
            <a:xfrm>
              <a:off x="122" y="981"/>
              <a:ext cx="783" cy="250"/>
            </a:xfrm>
            <a:prstGeom prst="rect">
              <a:avLst/>
            </a:prstGeom>
            <a:noFill/>
            <a:ln w="9525">
              <a:noFill/>
              <a:miter lim="800000"/>
              <a:headEnd/>
              <a:tailEnd/>
            </a:ln>
            <a:effectLst/>
          </p:spPr>
          <p:txBody>
            <a:bodyPr wrap="none">
              <a:prstTxWarp prst="textNoShape">
                <a:avLst/>
              </a:prstTxWarp>
              <a:spAutoFit/>
            </a:bodyPr>
            <a:lstStyle/>
            <a:p>
              <a:r>
                <a:rPr lang="en-US" sz="2000" u="sng"/>
                <a:t>Example</a:t>
              </a:r>
              <a:r>
                <a:rPr lang="en-US" sz="2000"/>
                <a:t>:</a:t>
              </a:r>
            </a:p>
          </p:txBody>
        </p:sp>
      </p:grpSp>
      <p:sp>
        <p:nvSpPr>
          <p:cNvPr id="59" name="TextBox 58"/>
          <p:cNvSpPr txBox="1"/>
          <p:nvPr/>
        </p:nvSpPr>
        <p:spPr>
          <a:xfrm>
            <a:off x="647700" y="6400800"/>
            <a:ext cx="2405626" cy="338554"/>
          </a:xfrm>
          <a:prstGeom prst="rect">
            <a:avLst/>
          </a:prstGeom>
          <a:noFill/>
        </p:spPr>
        <p:txBody>
          <a:bodyPr wrap="none" rtlCol="0">
            <a:spAutoFit/>
          </a:bodyPr>
          <a:lstStyle/>
          <a:p>
            <a:r>
              <a:rPr lang="en-US"/>
              <a:t>slide from Tanja Baenziger</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Implications for HCI</a:t>
            </a:r>
            <a:endParaRPr lang="en-US"/>
          </a:p>
        </p:txBody>
      </p:sp>
      <p:sp>
        <p:nvSpPr>
          <p:cNvPr id="14339" name="Rectangle 3"/>
          <p:cNvSpPr>
            <a:spLocks noGrp="1" noChangeArrowheads="1"/>
          </p:cNvSpPr>
          <p:nvPr>
            <p:ph sz="quarter" idx="1"/>
          </p:nvPr>
        </p:nvSpPr>
        <p:spPr/>
        <p:txBody>
          <a:bodyPr/>
          <a:lstStyle/>
          <a:p>
            <a:r>
              <a:rPr lang="en-US" dirty="0" smtClean="0"/>
              <a:t>If matching is low…</a:t>
            </a:r>
            <a:endParaRPr lang="en-US" dirty="0"/>
          </a:p>
        </p:txBody>
      </p:sp>
      <p:grpSp>
        <p:nvGrpSpPr>
          <p:cNvPr id="2" name="Group 29"/>
          <p:cNvGrpSpPr>
            <a:grpSpLocks/>
          </p:cNvGrpSpPr>
          <p:nvPr/>
        </p:nvGrpSpPr>
        <p:grpSpPr bwMode="auto">
          <a:xfrm>
            <a:off x="938213" y="1617663"/>
            <a:ext cx="7632700" cy="2833687"/>
            <a:chOff x="431" y="1299"/>
            <a:chExt cx="4808" cy="1785"/>
          </a:xfrm>
        </p:grpSpPr>
        <p:grpSp>
          <p:nvGrpSpPr>
            <p:cNvPr id="3" name="Group 4"/>
            <p:cNvGrpSpPr>
              <a:grpSpLocks/>
            </p:cNvGrpSpPr>
            <p:nvPr/>
          </p:nvGrpSpPr>
          <p:grpSpPr bwMode="auto">
            <a:xfrm>
              <a:off x="431" y="1299"/>
              <a:ext cx="4808" cy="1529"/>
              <a:chOff x="431" y="1629"/>
              <a:chExt cx="4808" cy="1529"/>
            </a:xfrm>
          </p:grpSpPr>
          <p:sp>
            <p:nvSpPr>
              <p:cNvPr id="14341" name="Text Box 5"/>
              <p:cNvSpPr txBox="1">
                <a:spLocks noChangeArrowheads="1"/>
              </p:cNvSpPr>
              <p:nvPr/>
            </p:nvSpPr>
            <p:spPr bwMode="auto">
              <a:xfrm>
                <a:off x="431" y="2346"/>
                <a:ext cx="1270" cy="410"/>
              </a:xfrm>
              <a:prstGeom prst="rect">
                <a:avLst/>
              </a:prstGeom>
              <a:noFill/>
              <a:ln w="9525">
                <a:solidFill>
                  <a:schemeClr val="tx1"/>
                </a:solidFill>
                <a:miter lim="800000"/>
                <a:headEnd/>
                <a:tailEnd/>
              </a:ln>
              <a:effectLst/>
            </p:spPr>
            <p:txBody>
              <a:bodyPr>
                <a:prstTxWarp prst="textNoShape">
                  <a:avLst/>
                </a:prstTxWarp>
                <a:spAutoFit/>
              </a:bodyPr>
              <a:lstStyle/>
              <a:p>
                <a:pPr algn="ctr">
                  <a:spcBef>
                    <a:spcPct val="50000"/>
                  </a:spcBef>
                </a:pPr>
                <a:r>
                  <a:rPr lang="en-US"/>
                  <a:t>Expressed emotion </a:t>
                </a:r>
              </a:p>
            </p:txBody>
          </p:sp>
          <p:sp>
            <p:nvSpPr>
              <p:cNvPr id="14342" name="Text Box 6"/>
              <p:cNvSpPr txBox="1">
                <a:spLocks noChangeArrowheads="1"/>
              </p:cNvSpPr>
              <p:nvPr/>
            </p:nvSpPr>
            <p:spPr bwMode="auto">
              <a:xfrm>
                <a:off x="3969" y="2346"/>
                <a:ext cx="1270" cy="410"/>
              </a:xfrm>
              <a:prstGeom prst="rect">
                <a:avLst/>
              </a:prstGeom>
              <a:noFill/>
              <a:ln w="9525">
                <a:solidFill>
                  <a:schemeClr val="tx1"/>
                </a:solidFill>
                <a:miter lim="800000"/>
                <a:headEnd/>
                <a:tailEnd/>
              </a:ln>
              <a:effectLst/>
            </p:spPr>
            <p:txBody>
              <a:bodyPr>
                <a:prstTxWarp prst="textNoShape">
                  <a:avLst/>
                </a:prstTxWarp>
                <a:spAutoFit/>
              </a:bodyPr>
              <a:lstStyle/>
              <a:p>
                <a:pPr algn="ctr">
                  <a:spcBef>
                    <a:spcPct val="50000"/>
                  </a:spcBef>
                </a:pPr>
                <a:r>
                  <a:rPr lang="en-US"/>
                  <a:t>Emotional attribution</a:t>
                </a:r>
              </a:p>
            </p:txBody>
          </p:sp>
          <p:sp>
            <p:nvSpPr>
              <p:cNvPr id="14343" name="Oval 7"/>
              <p:cNvSpPr>
                <a:spLocks noChangeArrowheads="1"/>
              </p:cNvSpPr>
              <p:nvPr/>
            </p:nvSpPr>
            <p:spPr bwMode="auto">
              <a:xfrm>
                <a:off x="2744" y="1934"/>
                <a:ext cx="181" cy="181"/>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sp>
            <p:nvSpPr>
              <p:cNvPr id="14344" name="Oval 8"/>
              <p:cNvSpPr>
                <a:spLocks noChangeArrowheads="1"/>
              </p:cNvSpPr>
              <p:nvPr/>
            </p:nvSpPr>
            <p:spPr bwMode="auto">
              <a:xfrm>
                <a:off x="2744" y="2194"/>
                <a:ext cx="181" cy="181"/>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sp>
            <p:nvSpPr>
              <p:cNvPr id="14345" name="Oval 9"/>
              <p:cNvSpPr>
                <a:spLocks noChangeArrowheads="1"/>
              </p:cNvSpPr>
              <p:nvPr/>
            </p:nvSpPr>
            <p:spPr bwMode="auto">
              <a:xfrm>
                <a:off x="2744" y="2455"/>
                <a:ext cx="181" cy="181"/>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sp>
            <p:nvSpPr>
              <p:cNvPr id="14346" name="Oval 10"/>
              <p:cNvSpPr>
                <a:spLocks noChangeArrowheads="1"/>
              </p:cNvSpPr>
              <p:nvPr/>
            </p:nvSpPr>
            <p:spPr bwMode="auto">
              <a:xfrm>
                <a:off x="2744" y="2716"/>
                <a:ext cx="181" cy="181"/>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sp>
            <p:nvSpPr>
              <p:cNvPr id="14347" name="Oval 11"/>
              <p:cNvSpPr>
                <a:spLocks noChangeArrowheads="1"/>
              </p:cNvSpPr>
              <p:nvPr/>
            </p:nvSpPr>
            <p:spPr bwMode="auto">
              <a:xfrm>
                <a:off x="2744" y="2977"/>
                <a:ext cx="181" cy="181"/>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cxnSp>
            <p:nvCxnSpPr>
              <p:cNvPr id="14348" name="AutoShape 12"/>
              <p:cNvCxnSpPr>
                <a:cxnSpLocks noChangeShapeType="1"/>
                <a:stCxn id="14341" idx="3"/>
                <a:endCxn id="14343" idx="2"/>
              </p:cNvCxnSpPr>
              <p:nvPr/>
            </p:nvCxnSpPr>
            <p:spPr bwMode="auto">
              <a:xfrm flipV="1">
                <a:off x="1701" y="2025"/>
                <a:ext cx="1043" cy="526"/>
              </a:xfrm>
              <a:prstGeom prst="straightConnector1">
                <a:avLst/>
              </a:prstGeom>
              <a:noFill/>
              <a:ln w="9525">
                <a:solidFill>
                  <a:schemeClr val="tx1"/>
                </a:solidFill>
                <a:round/>
                <a:headEnd/>
                <a:tailEnd/>
              </a:ln>
              <a:effectLst/>
            </p:spPr>
          </p:cxnSp>
          <p:cxnSp>
            <p:nvCxnSpPr>
              <p:cNvPr id="14349" name="AutoShape 13"/>
              <p:cNvCxnSpPr>
                <a:cxnSpLocks noChangeShapeType="1"/>
                <a:stCxn id="14341" idx="3"/>
                <a:endCxn id="14344" idx="2"/>
              </p:cNvCxnSpPr>
              <p:nvPr/>
            </p:nvCxnSpPr>
            <p:spPr bwMode="auto">
              <a:xfrm flipV="1">
                <a:off x="1701" y="2285"/>
                <a:ext cx="1043" cy="266"/>
              </a:xfrm>
              <a:prstGeom prst="straightConnector1">
                <a:avLst/>
              </a:prstGeom>
              <a:noFill/>
              <a:ln w="9525">
                <a:solidFill>
                  <a:schemeClr val="tx1"/>
                </a:solidFill>
                <a:round/>
                <a:headEnd/>
                <a:tailEnd/>
              </a:ln>
              <a:effectLst/>
            </p:spPr>
          </p:cxnSp>
          <p:cxnSp>
            <p:nvCxnSpPr>
              <p:cNvPr id="14350" name="AutoShape 14"/>
              <p:cNvCxnSpPr>
                <a:cxnSpLocks noChangeShapeType="1"/>
                <a:stCxn id="14341" idx="3"/>
                <a:endCxn id="14345" idx="2"/>
              </p:cNvCxnSpPr>
              <p:nvPr/>
            </p:nvCxnSpPr>
            <p:spPr bwMode="auto">
              <a:xfrm flipV="1">
                <a:off x="1701" y="2546"/>
                <a:ext cx="1043" cy="5"/>
              </a:xfrm>
              <a:prstGeom prst="straightConnector1">
                <a:avLst/>
              </a:prstGeom>
              <a:noFill/>
              <a:ln w="9525">
                <a:solidFill>
                  <a:schemeClr val="tx1"/>
                </a:solidFill>
                <a:round/>
                <a:headEnd/>
                <a:tailEnd/>
              </a:ln>
              <a:effectLst/>
            </p:spPr>
          </p:cxnSp>
          <p:cxnSp>
            <p:nvCxnSpPr>
              <p:cNvPr id="14351" name="AutoShape 15"/>
              <p:cNvCxnSpPr>
                <a:cxnSpLocks noChangeShapeType="1"/>
                <a:stCxn id="14341" idx="3"/>
                <a:endCxn id="14346" idx="2"/>
              </p:cNvCxnSpPr>
              <p:nvPr/>
            </p:nvCxnSpPr>
            <p:spPr bwMode="auto">
              <a:xfrm>
                <a:off x="1701" y="2551"/>
                <a:ext cx="1043" cy="256"/>
              </a:xfrm>
              <a:prstGeom prst="straightConnector1">
                <a:avLst/>
              </a:prstGeom>
              <a:noFill/>
              <a:ln w="9525">
                <a:solidFill>
                  <a:schemeClr val="tx1"/>
                </a:solidFill>
                <a:round/>
                <a:headEnd/>
                <a:tailEnd/>
              </a:ln>
              <a:effectLst/>
            </p:spPr>
          </p:cxnSp>
          <p:cxnSp>
            <p:nvCxnSpPr>
              <p:cNvPr id="14352" name="AutoShape 16"/>
              <p:cNvCxnSpPr>
                <a:cxnSpLocks noChangeShapeType="1"/>
                <a:stCxn id="14341" idx="3"/>
                <a:endCxn id="14347" idx="2"/>
              </p:cNvCxnSpPr>
              <p:nvPr/>
            </p:nvCxnSpPr>
            <p:spPr bwMode="auto">
              <a:xfrm>
                <a:off x="1701" y="2551"/>
                <a:ext cx="1043" cy="517"/>
              </a:xfrm>
              <a:prstGeom prst="straightConnector1">
                <a:avLst/>
              </a:prstGeom>
              <a:noFill/>
              <a:ln w="9525">
                <a:solidFill>
                  <a:schemeClr val="tx1"/>
                </a:solidFill>
                <a:round/>
                <a:headEnd/>
                <a:tailEnd/>
              </a:ln>
              <a:effectLst/>
            </p:spPr>
          </p:cxnSp>
          <p:cxnSp>
            <p:nvCxnSpPr>
              <p:cNvPr id="14353" name="AutoShape 17"/>
              <p:cNvCxnSpPr>
                <a:cxnSpLocks noChangeShapeType="1"/>
                <a:stCxn id="14343" idx="6"/>
                <a:endCxn id="14342" idx="1"/>
              </p:cNvCxnSpPr>
              <p:nvPr/>
            </p:nvCxnSpPr>
            <p:spPr bwMode="auto">
              <a:xfrm>
                <a:off x="2925" y="2025"/>
                <a:ext cx="1044" cy="526"/>
              </a:xfrm>
              <a:prstGeom prst="straightConnector1">
                <a:avLst/>
              </a:prstGeom>
              <a:noFill/>
              <a:ln w="9525">
                <a:solidFill>
                  <a:schemeClr val="tx1"/>
                </a:solidFill>
                <a:round/>
                <a:headEnd/>
                <a:tailEnd/>
              </a:ln>
              <a:effectLst/>
            </p:spPr>
          </p:cxnSp>
          <p:cxnSp>
            <p:nvCxnSpPr>
              <p:cNvPr id="14354" name="AutoShape 18"/>
              <p:cNvCxnSpPr>
                <a:cxnSpLocks noChangeShapeType="1"/>
                <a:stCxn id="14344" idx="6"/>
                <a:endCxn id="14342" idx="1"/>
              </p:cNvCxnSpPr>
              <p:nvPr/>
            </p:nvCxnSpPr>
            <p:spPr bwMode="auto">
              <a:xfrm>
                <a:off x="2925" y="2285"/>
                <a:ext cx="1044" cy="266"/>
              </a:xfrm>
              <a:prstGeom prst="straightConnector1">
                <a:avLst/>
              </a:prstGeom>
              <a:noFill/>
              <a:ln w="9525">
                <a:solidFill>
                  <a:schemeClr val="tx1"/>
                </a:solidFill>
                <a:round/>
                <a:headEnd/>
                <a:tailEnd/>
              </a:ln>
              <a:effectLst/>
            </p:spPr>
          </p:cxnSp>
          <p:cxnSp>
            <p:nvCxnSpPr>
              <p:cNvPr id="14355" name="AutoShape 19"/>
              <p:cNvCxnSpPr>
                <a:cxnSpLocks noChangeShapeType="1"/>
                <a:stCxn id="14345" idx="6"/>
                <a:endCxn id="14342" idx="1"/>
              </p:cNvCxnSpPr>
              <p:nvPr/>
            </p:nvCxnSpPr>
            <p:spPr bwMode="auto">
              <a:xfrm>
                <a:off x="2925" y="2546"/>
                <a:ext cx="1044" cy="5"/>
              </a:xfrm>
              <a:prstGeom prst="straightConnector1">
                <a:avLst/>
              </a:prstGeom>
              <a:noFill/>
              <a:ln w="9525">
                <a:solidFill>
                  <a:schemeClr val="tx1"/>
                </a:solidFill>
                <a:round/>
                <a:headEnd/>
                <a:tailEnd/>
              </a:ln>
              <a:effectLst/>
            </p:spPr>
          </p:cxnSp>
          <p:cxnSp>
            <p:nvCxnSpPr>
              <p:cNvPr id="14356" name="AutoShape 20"/>
              <p:cNvCxnSpPr>
                <a:cxnSpLocks noChangeShapeType="1"/>
                <a:stCxn id="14346" idx="6"/>
                <a:endCxn id="14342" idx="1"/>
              </p:cNvCxnSpPr>
              <p:nvPr/>
            </p:nvCxnSpPr>
            <p:spPr bwMode="auto">
              <a:xfrm flipV="1">
                <a:off x="2925" y="2551"/>
                <a:ext cx="1044" cy="256"/>
              </a:xfrm>
              <a:prstGeom prst="straightConnector1">
                <a:avLst/>
              </a:prstGeom>
              <a:noFill/>
              <a:ln w="9525">
                <a:solidFill>
                  <a:schemeClr val="tx1"/>
                </a:solidFill>
                <a:round/>
                <a:headEnd/>
                <a:tailEnd/>
              </a:ln>
              <a:effectLst/>
            </p:spPr>
          </p:cxnSp>
          <p:cxnSp>
            <p:nvCxnSpPr>
              <p:cNvPr id="14357" name="AutoShape 21"/>
              <p:cNvCxnSpPr>
                <a:cxnSpLocks noChangeShapeType="1"/>
                <a:stCxn id="14347" idx="6"/>
                <a:endCxn id="14342" idx="1"/>
              </p:cNvCxnSpPr>
              <p:nvPr/>
            </p:nvCxnSpPr>
            <p:spPr bwMode="auto">
              <a:xfrm flipV="1">
                <a:off x="2925" y="2551"/>
                <a:ext cx="1044" cy="517"/>
              </a:xfrm>
              <a:prstGeom prst="straightConnector1">
                <a:avLst/>
              </a:prstGeom>
              <a:noFill/>
              <a:ln w="9525">
                <a:solidFill>
                  <a:schemeClr val="tx1"/>
                </a:solidFill>
                <a:round/>
                <a:headEnd/>
                <a:tailEnd/>
              </a:ln>
              <a:effectLst/>
            </p:spPr>
          </p:cxnSp>
          <p:sp>
            <p:nvSpPr>
              <p:cNvPr id="14358" name="Text Box 22"/>
              <p:cNvSpPr txBox="1">
                <a:spLocks noChangeArrowheads="1"/>
              </p:cNvSpPr>
              <p:nvPr/>
            </p:nvSpPr>
            <p:spPr bwMode="auto">
              <a:xfrm>
                <a:off x="2641" y="1629"/>
                <a:ext cx="420" cy="231"/>
              </a:xfrm>
              <a:prstGeom prst="rect">
                <a:avLst/>
              </a:prstGeom>
              <a:noFill/>
              <a:ln w="9525">
                <a:noFill/>
                <a:miter lim="800000"/>
                <a:headEnd/>
                <a:tailEnd/>
              </a:ln>
              <a:effectLst/>
            </p:spPr>
            <p:txBody>
              <a:bodyPr wrap="none">
                <a:prstTxWarp prst="textNoShape">
                  <a:avLst/>
                </a:prstTxWarp>
                <a:spAutoFit/>
              </a:bodyPr>
              <a:lstStyle/>
              <a:p>
                <a:r>
                  <a:rPr lang="en-US"/>
                  <a:t>cues</a:t>
                </a:r>
              </a:p>
            </p:txBody>
          </p:sp>
        </p:grpSp>
        <p:sp>
          <p:nvSpPr>
            <p:cNvPr id="14359" name="Line 23"/>
            <p:cNvSpPr>
              <a:spLocks noChangeShapeType="1"/>
            </p:cNvSpPr>
            <p:nvPr/>
          </p:nvSpPr>
          <p:spPr bwMode="auto">
            <a:xfrm flipV="1">
              <a:off x="2112" y="2419"/>
              <a:ext cx="0" cy="442"/>
            </a:xfrm>
            <a:prstGeom prst="line">
              <a:avLst/>
            </a:prstGeom>
            <a:noFill/>
            <a:ln w="9525">
              <a:solidFill>
                <a:srgbClr val="367D82"/>
              </a:solidFill>
              <a:round/>
              <a:headEnd/>
              <a:tailEnd type="triangle" w="med" len="med"/>
            </a:ln>
            <a:effectLst/>
          </p:spPr>
          <p:txBody>
            <a:bodyPr>
              <a:prstTxWarp prst="textNoShape">
                <a:avLst/>
              </a:prstTxWarp>
            </a:bodyPr>
            <a:lstStyle/>
            <a:p>
              <a:endParaRPr lang="en-US"/>
            </a:p>
          </p:txBody>
        </p:sp>
        <p:sp>
          <p:nvSpPr>
            <p:cNvPr id="14360" name="Line 24"/>
            <p:cNvSpPr>
              <a:spLocks noChangeShapeType="1"/>
            </p:cNvSpPr>
            <p:nvPr/>
          </p:nvSpPr>
          <p:spPr bwMode="auto">
            <a:xfrm flipV="1">
              <a:off x="3578" y="2415"/>
              <a:ext cx="0" cy="442"/>
            </a:xfrm>
            <a:prstGeom prst="line">
              <a:avLst/>
            </a:prstGeom>
            <a:noFill/>
            <a:ln w="9525">
              <a:solidFill>
                <a:srgbClr val="367D82"/>
              </a:solidFill>
              <a:round/>
              <a:headEnd/>
              <a:tailEnd type="triangle" w="med" len="med"/>
            </a:ln>
            <a:effectLst/>
          </p:spPr>
          <p:txBody>
            <a:bodyPr>
              <a:prstTxWarp prst="textNoShape">
                <a:avLst/>
              </a:prstTxWarp>
            </a:bodyPr>
            <a:lstStyle/>
            <a:p>
              <a:endParaRPr lang="en-US"/>
            </a:p>
          </p:txBody>
        </p:sp>
        <p:sp>
          <p:nvSpPr>
            <p:cNvPr id="14361" name="Line 25"/>
            <p:cNvSpPr>
              <a:spLocks noChangeShapeType="1"/>
            </p:cNvSpPr>
            <p:nvPr/>
          </p:nvSpPr>
          <p:spPr bwMode="auto">
            <a:xfrm>
              <a:off x="2112" y="2861"/>
              <a:ext cx="1478" cy="0"/>
            </a:xfrm>
            <a:prstGeom prst="line">
              <a:avLst/>
            </a:prstGeom>
            <a:noFill/>
            <a:ln w="9525">
              <a:solidFill>
                <a:srgbClr val="FFA953"/>
              </a:solidFill>
              <a:round/>
              <a:headEnd type="triangle" w="med" len="med"/>
              <a:tailEnd type="triangle" w="med" len="med"/>
            </a:ln>
            <a:effectLst/>
          </p:spPr>
          <p:txBody>
            <a:bodyPr>
              <a:prstTxWarp prst="textNoShape">
                <a:avLst/>
              </a:prstTxWarp>
            </a:bodyPr>
            <a:lstStyle/>
            <a:p>
              <a:endParaRPr lang="en-US"/>
            </a:p>
          </p:txBody>
        </p:sp>
        <p:sp>
          <p:nvSpPr>
            <p:cNvPr id="14362" name="Text Box 26"/>
            <p:cNvSpPr txBox="1">
              <a:spLocks noChangeArrowheads="1"/>
            </p:cNvSpPr>
            <p:nvPr/>
          </p:nvSpPr>
          <p:spPr bwMode="auto">
            <a:xfrm>
              <a:off x="743" y="2490"/>
              <a:ext cx="1451" cy="366"/>
            </a:xfrm>
            <a:prstGeom prst="rect">
              <a:avLst/>
            </a:prstGeom>
            <a:noFill/>
            <a:ln w="9525">
              <a:noFill/>
              <a:miter lim="800000"/>
              <a:headEnd/>
              <a:tailEnd/>
            </a:ln>
            <a:effectLst/>
          </p:spPr>
          <p:txBody>
            <a:bodyPr>
              <a:prstTxWarp prst="textNoShape">
                <a:avLst/>
              </a:prstTxWarp>
              <a:spAutoFit/>
            </a:bodyPr>
            <a:lstStyle/>
            <a:p>
              <a:r>
                <a:rPr lang="en-US" sz="1600"/>
                <a:t>relation of the cues to the expressed emotion</a:t>
              </a:r>
            </a:p>
          </p:txBody>
        </p:sp>
        <p:sp>
          <p:nvSpPr>
            <p:cNvPr id="14363" name="Text Box 27"/>
            <p:cNvSpPr txBox="1">
              <a:spLocks noChangeArrowheads="1"/>
            </p:cNvSpPr>
            <p:nvPr/>
          </p:nvSpPr>
          <p:spPr bwMode="auto">
            <a:xfrm>
              <a:off x="3639" y="2486"/>
              <a:ext cx="1451" cy="366"/>
            </a:xfrm>
            <a:prstGeom prst="rect">
              <a:avLst/>
            </a:prstGeom>
            <a:noFill/>
            <a:ln w="9525">
              <a:noFill/>
              <a:miter lim="800000"/>
              <a:headEnd/>
              <a:tailEnd/>
            </a:ln>
            <a:effectLst/>
          </p:spPr>
          <p:txBody>
            <a:bodyPr>
              <a:prstTxWarp prst="textNoShape">
                <a:avLst/>
              </a:prstTxWarp>
              <a:spAutoFit/>
            </a:bodyPr>
            <a:lstStyle/>
            <a:p>
              <a:r>
                <a:rPr lang="en-US" sz="1600"/>
                <a:t>relation of the cues to the perceived emotion</a:t>
              </a:r>
            </a:p>
          </p:txBody>
        </p:sp>
        <p:sp>
          <p:nvSpPr>
            <p:cNvPr id="14364" name="Text Box 28"/>
            <p:cNvSpPr txBox="1">
              <a:spLocks noChangeArrowheads="1"/>
            </p:cNvSpPr>
            <p:nvPr/>
          </p:nvSpPr>
          <p:spPr bwMode="auto">
            <a:xfrm>
              <a:off x="2125" y="2872"/>
              <a:ext cx="1451" cy="212"/>
            </a:xfrm>
            <a:prstGeom prst="rect">
              <a:avLst/>
            </a:prstGeom>
            <a:noFill/>
            <a:ln w="9525">
              <a:noFill/>
              <a:miter lim="800000"/>
              <a:headEnd/>
              <a:tailEnd/>
            </a:ln>
            <a:effectLst/>
          </p:spPr>
          <p:txBody>
            <a:bodyPr>
              <a:prstTxWarp prst="textNoShape">
                <a:avLst/>
              </a:prstTxWarp>
              <a:spAutoFit/>
            </a:bodyPr>
            <a:lstStyle/>
            <a:p>
              <a:pPr algn="ctr"/>
              <a:r>
                <a:rPr lang="en-US" sz="1600"/>
                <a:t>matching</a:t>
              </a:r>
            </a:p>
          </p:txBody>
        </p:sp>
      </p:grpSp>
      <p:sp>
        <p:nvSpPr>
          <p:cNvPr id="14366" name="Rectangle 30"/>
          <p:cNvSpPr>
            <a:spLocks noChangeArrowheads="1"/>
          </p:cNvSpPr>
          <p:nvPr/>
        </p:nvSpPr>
        <p:spPr bwMode="auto">
          <a:xfrm>
            <a:off x="450850" y="5340350"/>
            <a:ext cx="8388350" cy="1004888"/>
          </a:xfrm>
          <a:prstGeom prst="rect">
            <a:avLst/>
          </a:prstGeom>
          <a:noFill/>
          <a:ln w="9525">
            <a:noFill/>
            <a:miter lim="800000"/>
            <a:headEnd/>
            <a:tailEnd/>
          </a:ln>
          <a:effectLst/>
        </p:spPr>
        <p:txBody>
          <a:bodyPr>
            <a:prstTxWarp prst="textNoShape">
              <a:avLst/>
            </a:prstTxWarp>
          </a:bodyPr>
          <a:lstStyle/>
          <a:p>
            <a:pPr marL="342900" indent="-342900">
              <a:spcBef>
                <a:spcPct val="20000"/>
              </a:spcBef>
              <a:buFontTx/>
              <a:buChar char="•"/>
            </a:pPr>
            <a:r>
              <a:rPr lang="en-US" sz="2000" dirty="0"/>
              <a:t>Recognition (Extraction systems): relation of the cues to </a:t>
            </a:r>
            <a:r>
              <a:rPr lang="en-US" sz="2000" b="1" dirty="0"/>
              <a:t>expressed </a:t>
            </a:r>
            <a:r>
              <a:rPr lang="en-US" sz="2000" dirty="0"/>
              <a:t>emotion</a:t>
            </a:r>
          </a:p>
        </p:txBody>
      </p:sp>
      <p:sp>
        <p:nvSpPr>
          <p:cNvPr id="14367" name="Rectangle 31"/>
          <p:cNvSpPr>
            <a:spLocks noChangeArrowheads="1"/>
          </p:cNvSpPr>
          <p:nvPr/>
        </p:nvSpPr>
        <p:spPr bwMode="auto">
          <a:xfrm>
            <a:off x="476250" y="4667250"/>
            <a:ext cx="8229600" cy="1004888"/>
          </a:xfrm>
          <a:prstGeom prst="rect">
            <a:avLst/>
          </a:prstGeom>
          <a:noFill/>
          <a:ln w="9525">
            <a:noFill/>
            <a:miter lim="800000"/>
            <a:headEnd/>
            <a:tailEnd/>
          </a:ln>
          <a:effectLst/>
        </p:spPr>
        <p:txBody>
          <a:bodyPr>
            <a:prstTxWarp prst="textNoShape">
              <a:avLst/>
            </a:prstTxWarp>
          </a:bodyPr>
          <a:lstStyle/>
          <a:p>
            <a:pPr marL="342900" indent="-342900">
              <a:spcBef>
                <a:spcPct val="20000"/>
              </a:spcBef>
              <a:buFontTx/>
              <a:buChar char="•"/>
            </a:pPr>
            <a:r>
              <a:rPr lang="en-US" sz="2000" dirty="0"/>
              <a:t>Generation (Conversational agents):  relation of cues to </a:t>
            </a:r>
            <a:r>
              <a:rPr lang="en-US" sz="2000" b="1" dirty="0"/>
              <a:t>perceived </a:t>
            </a:r>
            <a:r>
              <a:rPr lang="en-US" sz="2000" dirty="0"/>
              <a:t>emotion</a:t>
            </a:r>
          </a:p>
        </p:txBody>
      </p:sp>
      <p:sp>
        <p:nvSpPr>
          <p:cNvPr id="14368" name="Text Box 32"/>
          <p:cNvSpPr txBox="1">
            <a:spLocks noChangeArrowheads="1"/>
          </p:cNvSpPr>
          <p:nvPr/>
        </p:nvSpPr>
        <p:spPr bwMode="auto">
          <a:xfrm>
            <a:off x="6105525" y="4075113"/>
            <a:ext cx="2742958" cy="338554"/>
          </a:xfrm>
          <a:prstGeom prst="rect">
            <a:avLst/>
          </a:prstGeom>
          <a:solidFill>
            <a:srgbClr val="DEF1F2"/>
          </a:solidFill>
          <a:ln w="9525">
            <a:solidFill>
              <a:schemeClr val="tx1"/>
            </a:solidFill>
            <a:miter lim="800000"/>
            <a:headEnd/>
            <a:tailEnd/>
          </a:ln>
          <a:effectLst/>
        </p:spPr>
        <p:txBody>
          <a:bodyPr wrap="none">
            <a:prstTxWarp prst="textNoShape">
              <a:avLst/>
            </a:prstTxWarp>
            <a:spAutoFit/>
          </a:bodyPr>
          <a:lstStyle/>
          <a:p>
            <a:r>
              <a:rPr lang="en-US"/>
              <a:t>Important for Agent generation</a:t>
            </a:r>
          </a:p>
        </p:txBody>
      </p:sp>
      <p:sp>
        <p:nvSpPr>
          <p:cNvPr id="14369" name="Text Box 33"/>
          <p:cNvSpPr txBox="1">
            <a:spLocks noChangeArrowheads="1"/>
          </p:cNvSpPr>
          <p:nvPr/>
        </p:nvSpPr>
        <p:spPr bwMode="auto">
          <a:xfrm>
            <a:off x="1238777" y="4075113"/>
            <a:ext cx="2190223" cy="338554"/>
          </a:xfrm>
          <a:prstGeom prst="rect">
            <a:avLst/>
          </a:prstGeom>
          <a:solidFill>
            <a:srgbClr val="DEF1F2"/>
          </a:solidFill>
          <a:ln w="9525">
            <a:solidFill>
              <a:schemeClr val="tx1"/>
            </a:solidFill>
            <a:miter lim="800000"/>
            <a:headEnd/>
            <a:tailEnd/>
          </a:ln>
          <a:effectLst/>
        </p:spPr>
        <p:txBody>
          <a:bodyPr wrap="none">
            <a:prstTxWarp prst="textNoShape">
              <a:avLst/>
            </a:prstTxWarp>
            <a:spAutoFit/>
          </a:bodyPr>
          <a:lstStyle/>
          <a:p>
            <a:r>
              <a:rPr lang="en-US"/>
              <a:t>Important for Extraction</a:t>
            </a:r>
          </a:p>
        </p:txBody>
      </p:sp>
      <p:sp>
        <p:nvSpPr>
          <p:cNvPr id="35" name="TextBox 34"/>
          <p:cNvSpPr txBox="1"/>
          <p:nvPr/>
        </p:nvSpPr>
        <p:spPr>
          <a:xfrm>
            <a:off x="647700" y="6400800"/>
            <a:ext cx="2405626" cy="338554"/>
          </a:xfrm>
          <a:prstGeom prst="rect">
            <a:avLst/>
          </a:prstGeom>
          <a:noFill/>
        </p:spPr>
        <p:txBody>
          <a:bodyPr wrap="none" rtlCol="0">
            <a:spAutoFit/>
          </a:bodyPr>
          <a:lstStyle/>
          <a:p>
            <a:r>
              <a:rPr lang="en-US"/>
              <a:t>slide from Tanja Baenziger</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3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6" grpId="0"/>
      <p:bldP spid="14367" grpId="0"/>
      <p:bldP spid="14368" grpId="0" animBg="1"/>
      <p:bldP spid="1436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Extroversion in Brunswikian Lens</a:t>
            </a:r>
            <a:endParaRPr lang="en-US"/>
          </a:p>
        </p:txBody>
      </p:sp>
      <p:sp>
        <p:nvSpPr>
          <p:cNvPr id="8" name="Content Placeholder 7"/>
          <p:cNvSpPr>
            <a:spLocks noGrp="1"/>
          </p:cNvSpPr>
          <p:nvPr>
            <p:ph sz="quarter" idx="1"/>
          </p:nvPr>
        </p:nvSpPr>
        <p:spPr>
          <a:xfrm>
            <a:off x="228600" y="1447800"/>
            <a:ext cx="8763000" cy="4572000"/>
          </a:xfrm>
        </p:spPr>
        <p:txBody>
          <a:bodyPr/>
          <a:lstStyle/>
          <a:p>
            <a:r>
              <a:rPr lang="en-US" dirty="0" smtClean="0"/>
              <a:t>Simulated jury discussions in German and English</a:t>
            </a:r>
          </a:p>
          <a:p>
            <a:pPr lvl="1"/>
            <a:r>
              <a:rPr lang="en-US" dirty="0" smtClean="0"/>
              <a:t>speakers had detailed personality tests</a:t>
            </a:r>
          </a:p>
          <a:p>
            <a:r>
              <a:rPr lang="en-US" dirty="0" smtClean="0"/>
              <a:t>Extroversion personality type accurately identified from naïve listeners by voice alone</a:t>
            </a:r>
          </a:p>
          <a:p>
            <a:r>
              <a:rPr lang="en-US" dirty="0" smtClean="0"/>
              <a:t>But not emotional stability</a:t>
            </a:r>
          </a:p>
          <a:p>
            <a:pPr lvl="1"/>
            <a:r>
              <a:rPr lang="en-US" dirty="0" smtClean="0"/>
              <a:t>listeners choose: resonant, warm, low-pitched voices</a:t>
            </a:r>
          </a:p>
          <a:p>
            <a:pPr lvl="1"/>
            <a:r>
              <a:rPr lang="en-US" dirty="0" smtClean="0"/>
              <a:t>but these don’t correlate with actual emotional stability</a:t>
            </a:r>
          </a:p>
          <a:p>
            <a:endParaRPr lang="en-US" dirty="0" smtClean="0"/>
          </a:p>
          <a:p>
            <a:endParaRPr lang="en-US" dirty="0"/>
          </a:p>
        </p:txBody>
      </p:sp>
      <p:sp>
        <p:nvSpPr>
          <p:cNvPr id="5" name="TextBox 4"/>
          <p:cNvSpPr txBox="1"/>
          <p:nvPr/>
        </p:nvSpPr>
        <p:spPr>
          <a:xfrm>
            <a:off x="812800" y="5486400"/>
            <a:ext cx="252994" cy="338554"/>
          </a:xfrm>
          <a:prstGeom prst="rect">
            <a:avLst/>
          </a:prstGeom>
          <a:noFill/>
        </p:spPr>
        <p:txBody>
          <a:bodyPr wrap="none" rtlCol="0">
            <a:spAutoFit/>
          </a:bodyPr>
          <a:lstStyle/>
          <a:p>
            <a:r>
              <a:rPr lang="en-US"/>
              <a:t>I</a:t>
            </a:r>
          </a:p>
        </p:txBody>
      </p:sp>
      <p:pic>
        <p:nvPicPr>
          <p:cNvPr id="9" name="Content Placeholder 3" descr="scherer2003.tiff"/>
          <p:cNvPicPr>
            <a:picLocks noChangeAspect="1"/>
          </p:cNvPicPr>
          <p:nvPr/>
        </p:nvPicPr>
        <p:blipFill>
          <a:blip r:embed="rId2"/>
          <a:srcRect t="-20710" b="-20710"/>
          <a:stretch>
            <a:fillRect/>
          </a:stretch>
        </p:blipFill>
        <p:spPr bwMode="auto">
          <a:xfrm>
            <a:off x="1828800" y="3957918"/>
            <a:ext cx="5966460" cy="350968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915400" cy="838200"/>
          </a:xfrm>
        </p:spPr>
        <p:txBody>
          <a:bodyPr/>
          <a:lstStyle/>
          <a:p>
            <a:r>
              <a:rPr lang="en-US" dirty="0" smtClean="0"/>
              <a:t>Acoustic implications of </a:t>
            </a:r>
            <a:r>
              <a:rPr lang="en-US" dirty="0" err="1" smtClean="0"/>
              <a:t>Duchenne</a:t>
            </a:r>
            <a:r>
              <a:rPr lang="en-US" dirty="0" smtClean="0"/>
              <a:t> smile</a:t>
            </a:r>
            <a:endParaRPr lang="en-US" dirty="0"/>
          </a:p>
        </p:txBody>
      </p:sp>
      <p:sp>
        <p:nvSpPr>
          <p:cNvPr id="5" name="Content Placeholder 4"/>
          <p:cNvSpPr>
            <a:spLocks noGrp="1"/>
          </p:cNvSpPr>
          <p:nvPr>
            <p:ph sz="quarter" idx="1"/>
          </p:nvPr>
        </p:nvSpPr>
        <p:spPr>
          <a:xfrm>
            <a:off x="457200" y="2133600"/>
            <a:ext cx="8229600" cy="3962400"/>
          </a:xfrm>
        </p:spPr>
        <p:txBody>
          <a:bodyPr/>
          <a:lstStyle/>
          <a:p>
            <a:r>
              <a:rPr lang="en-US" sz="2400" dirty="0" smtClean="0"/>
              <a:t>“Asked subjects to repeat the same sentence in response to a set sequence of 17 questions, intended to provoke reactions such as amusement, mild embarrassment, or just a neutral response.”</a:t>
            </a:r>
          </a:p>
          <a:p>
            <a:r>
              <a:rPr lang="en-US" sz="2400" dirty="0" smtClean="0"/>
              <a:t>Coded and examined </a:t>
            </a:r>
            <a:r>
              <a:rPr lang="en-US" sz="2400" dirty="0" err="1" smtClean="0"/>
              <a:t>Duchenne</a:t>
            </a:r>
            <a:r>
              <a:rPr lang="en-US" sz="2400" dirty="0" smtClean="0"/>
              <a:t>, non-</a:t>
            </a:r>
            <a:r>
              <a:rPr lang="en-US" sz="2400" dirty="0" err="1" smtClean="0"/>
              <a:t>Duchenne</a:t>
            </a:r>
            <a:r>
              <a:rPr lang="en-US" sz="2400" dirty="0" smtClean="0"/>
              <a:t>, and “suppressed” smiles”.</a:t>
            </a:r>
          </a:p>
          <a:p>
            <a:r>
              <a:rPr lang="en-US" sz="2400" dirty="0" smtClean="0"/>
              <a:t>Listeners could tell the differences, but many mistakes</a:t>
            </a:r>
          </a:p>
          <a:p>
            <a:r>
              <a:rPr lang="en-US" sz="2400" dirty="0" smtClean="0"/>
              <a:t>Standard prosodic and spectral (formant) measures showed no acoustic differences of any kind.</a:t>
            </a:r>
          </a:p>
          <a:p>
            <a:r>
              <a:rPr lang="en-US" sz="2400" dirty="0" smtClean="0"/>
              <a:t>Correlations between listener judgments and acoustics:</a:t>
            </a:r>
          </a:p>
          <a:p>
            <a:pPr lvl="1"/>
            <a:r>
              <a:rPr lang="en-US" sz="2000" dirty="0" smtClean="0"/>
              <a:t>larger differences between f2 and f3-&gt; not smiling</a:t>
            </a:r>
          </a:p>
          <a:p>
            <a:pPr lvl="1"/>
            <a:r>
              <a:rPr lang="en-US" sz="2000" dirty="0" smtClean="0"/>
              <a:t>smaller differences between f1 and f2 -&gt; smiling</a:t>
            </a:r>
          </a:p>
          <a:p>
            <a:endParaRPr lang="en-US" dirty="0"/>
          </a:p>
        </p:txBody>
      </p:sp>
      <p:sp>
        <p:nvSpPr>
          <p:cNvPr id="7" name="TextBox 6"/>
          <p:cNvSpPr txBox="1"/>
          <p:nvPr/>
        </p:nvSpPr>
        <p:spPr>
          <a:xfrm>
            <a:off x="1219200" y="1295400"/>
            <a:ext cx="6585657" cy="830997"/>
          </a:xfrm>
          <a:prstGeom prst="rect">
            <a:avLst/>
          </a:prstGeom>
          <a:noFill/>
        </p:spPr>
        <p:txBody>
          <a:bodyPr wrap="none" rtlCol="0">
            <a:spAutoFit/>
          </a:bodyPr>
          <a:lstStyle/>
          <a:p>
            <a:r>
              <a:rPr lang="en-US" dirty="0" smtClean="0"/>
              <a:t>Amy </a:t>
            </a:r>
            <a:r>
              <a:rPr lang="en-US" dirty="0" err="1" smtClean="0"/>
              <a:t>Drahota</a:t>
            </a:r>
            <a:r>
              <a:rPr lang="en-US" dirty="0" smtClean="0"/>
              <a:t>, Alan </a:t>
            </a:r>
            <a:r>
              <a:rPr lang="en-US" dirty="0" err="1" smtClean="0"/>
              <a:t>Costall</a:t>
            </a:r>
            <a:r>
              <a:rPr lang="en-US" dirty="0" smtClean="0"/>
              <a:t>, </a:t>
            </a:r>
            <a:r>
              <a:rPr lang="en-US" dirty="0" err="1" smtClean="0"/>
              <a:t>Vasudevi</a:t>
            </a:r>
            <a:r>
              <a:rPr lang="en-US" dirty="0" smtClean="0"/>
              <a:t> Reddy. 2008.</a:t>
            </a:r>
          </a:p>
          <a:p>
            <a:r>
              <a:rPr lang="en-US" dirty="0" smtClean="0"/>
              <a:t>The vocal communication of different kinds of smile. Speech Communication</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Evolution and Duchenne smiles</a:t>
            </a:r>
            <a:endParaRPr lang="en-US"/>
          </a:p>
        </p:txBody>
      </p:sp>
      <p:sp>
        <p:nvSpPr>
          <p:cNvPr id="3" name="Content Placeholder 2"/>
          <p:cNvSpPr>
            <a:spLocks noGrp="1"/>
          </p:cNvSpPr>
          <p:nvPr>
            <p:ph sz="quarter" idx="1"/>
          </p:nvPr>
        </p:nvSpPr>
        <p:spPr/>
        <p:txBody>
          <a:bodyPr/>
          <a:lstStyle/>
          <a:p>
            <a:r>
              <a:rPr lang="en-US" smtClean="0"/>
              <a:t> “honest signals” (Pentland 2008)</a:t>
            </a:r>
          </a:p>
          <a:p>
            <a:r>
              <a:rPr lang="en-US" smtClean="0"/>
              <a:t>“behaviors that are sufficiently expensive to fake that they can form the basis for a reliable channel of communication”</a:t>
            </a:r>
          </a:p>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228600" y="274639"/>
            <a:ext cx="8915400" cy="1143000"/>
          </a:xfrm>
        </p:spPr>
        <p:txBody>
          <a:bodyPr/>
          <a:lstStyle/>
          <a:p>
            <a:r>
              <a:rPr lang="en-US" dirty="0" smtClean="0"/>
              <a:t>Four Theoretical Approaches to Emotion: 1. Darwinian (natural selection)</a:t>
            </a:r>
            <a:endParaRPr lang="en-US" dirty="0"/>
          </a:p>
        </p:txBody>
      </p:sp>
      <p:sp>
        <p:nvSpPr>
          <p:cNvPr id="584707" name="Rectangle 3"/>
          <p:cNvSpPr>
            <a:spLocks noGrp="1" noChangeArrowheads="1"/>
          </p:cNvSpPr>
          <p:nvPr>
            <p:ph sz="quarter" idx="1"/>
          </p:nvPr>
        </p:nvSpPr>
        <p:spPr/>
        <p:txBody>
          <a:bodyPr/>
          <a:lstStyle/>
          <a:p>
            <a:r>
              <a:rPr lang="en-US" smtClean="0"/>
              <a:t>Darwin (1872) The Expression of Emotion in Man and Animals. Ekman, Izard, Plutchik</a:t>
            </a:r>
          </a:p>
          <a:p>
            <a:pPr lvl="1"/>
            <a:r>
              <a:rPr lang="en-US" smtClean="0"/>
              <a:t>Function: Emotions evolve to help humans survive</a:t>
            </a:r>
          </a:p>
          <a:p>
            <a:pPr lvl="1"/>
            <a:r>
              <a:rPr lang="en-US" smtClean="0"/>
              <a:t>S</a:t>
            </a:r>
            <a:r>
              <a:rPr lang="en-US" smtClean="0">
                <a:sym typeface="Wingdings" charset="2"/>
              </a:rPr>
              <a:t>ame in everyone and similar in related species</a:t>
            </a:r>
          </a:p>
          <a:p>
            <a:pPr lvl="2"/>
            <a:r>
              <a:rPr lang="en-US" smtClean="0">
                <a:sym typeface="Wingdings" charset="2"/>
              </a:rPr>
              <a:t>Similar display for Big 6+ (happiness, sadness, fear, disgust, anger, surprise)  ‘basic’ emotions</a:t>
            </a:r>
          </a:p>
          <a:p>
            <a:pPr lvl="2"/>
            <a:r>
              <a:rPr lang="en-US" smtClean="0">
                <a:sym typeface="Wingdings" charset="2"/>
              </a:rPr>
              <a:t>Similar understanding of emotion across cultures</a:t>
            </a:r>
            <a:endParaRPr lang="en-US">
              <a:sym typeface="Wingdings" charset="2"/>
            </a:endParaRPr>
          </a:p>
        </p:txBody>
      </p:sp>
      <p:sp>
        <p:nvSpPr>
          <p:cNvPr id="6" name="TextBox 5"/>
          <p:cNvSpPr txBox="1"/>
          <p:nvPr/>
        </p:nvSpPr>
        <p:spPr>
          <a:xfrm>
            <a:off x="2667000" y="6096000"/>
            <a:ext cx="3543300" cy="584776"/>
          </a:xfrm>
          <a:prstGeom prst="rect">
            <a:avLst/>
          </a:prstGeom>
          <a:noFill/>
        </p:spPr>
        <p:txBody>
          <a:bodyPr wrap="square" rtlCol="0">
            <a:spAutoFit/>
          </a:bodyPr>
          <a:lstStyle/>
          <a:p>
            <a:r>
              <a:rPr lang="en-US"/>
              <a:t>extended from Julia Hirschberg’s slides discussing Cornelius 2000</a:t>
            </a:r>
          </a:p>
        </p:txBody>
      </p:sp>
      <p:pic>
        <p:nvPicPr>
          <p:cNvPr id="7" name="Picture 6" descr="sulky_chimp.jpg"/>
          <p:cNvPicPr>
            <a:picLocks noChangeAspect="1"/>
          </p:cNvPicPr>
          <p:nvPr/>
        </p:nvPicPr>
        <p:blipFill>
          <a:blip r:embed="rId2"/>
          <a:stretch>
            <a:fillRect/>
          </a:stretch>
        </p:blipFill>
        <p:spPr>
          <a:xfrm>
            <a:off x="6477000" y="4191000"/>
            <a:ext cx="2438400" cy="2309308"/>
          </a:xfrm>
          <a:prstGeom prst="rect">
            <a:avLst/>
          </a:prstGeom>
        </p:spPr>
      </p:pic>
      <p:pic>
        <p:nvPicPr>
          <p:cNvPr id="8" name="Picture 7" descr="terror.png"/>
          <p:cNvPicPr>
            <a:picLocks noChangeAspect="1"/>
          </p:cNvPicPr>
          <p:nvPr/>
        </p:nvPicPr>
        <p:blipFill>
          <a:blip r:embed="rId3"/>
          <a:stretch>
            <a:fillRect/>
          </a:stretch>
        </p:blipFill>
        <p:spPr>
          <a:xfrm>
            <a:off x="0" y="4454621"/>
            <a:ext cx="2403379" cy="2403379"/>
          </a:xfrm>
          <a:prstGeom prst="rect">
            <a:avLst/>
          </a:prstGeom>
        </p:spPr>
      </p:pic>
      <p:sp>
        <p:nvSpPr>
          <p:cNvPr id="9" name="TextBox 8"/>
          <p:cNvSpPr txBox="1"/>
          <p:nvPr/>
        </p:nvSpPr>
        <p:spPr>
          <a:xfrm>
            <a:off x="2133600" y="4114800"/>
            <a:ext cx="4165600" cy="1569660"/>
          </a:xfrm>
          <a:prstGeom prst="rect">
            <a:avLst/>
          </a:prstGeom>
          <a:noFill/>
        </p:spPr>
        <p:txBody>
          <a:bodyPr wrap="square" rtlCol="0">
            <a:spAutoFit/>
          </a:bodyPr>
          <a:lstStyle/>
          <a:p>
            <a:pPr marL="0" lvl="2"/>
            <a:r>
              <a:rPr lang="en-US" sz="2000" smtClean="0"/>
              <a:t>The particulars of fear may differ, but "the brain systems involved in mediating the function are the same in different species" (LeDoux, 1996)</a:t>
            </a:r>
            <a:endParaRPr lang="en-US" sz="2000">
              <a:sym typeface="Wingdings" charset="2"/>
            </a:endParaRPr>
          </a:p>
          <a:p>
            <a:endParaRPr 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0" y="274639"/>
            <a:ext cx="9144000" cy="1143000"/>
          </a:xfrm>
        </p:spPr>
        <p:txBody>
          <a:bodyPr/>
          <a:lstStyle/>
          <a:p>
            <a:r>
              <a:rPr lang="en-US" dirty="0" smtClean="0"/>
              <a:t>Four Theoretical Approaches to Emotion: 2. </a:t>
            </a:r>
            <a:r>
              <a:rPr lang="en-US" dirty="0" err="1" smtClean="0"/>
              <a:t>Jamesian</a:t>
            </a:r>
            <a:r>
              <a:rPr lang="en-US" dirty="0" smtClean="0"/>
              <a:t>: Emotion is experience</a:t>
            </a:r>
            <a:endParaRPr lang="en-US" dirty="0"/>
          </a:p>
        </p:txBody>
      </p:sp>
      <p:sp>
        <p:nvSpPr>
          <p:cNvPr id="584707" name="Rectangle 3"/>
          <p:cNvSpPr>
            <a:spLocks noGrp="1" noChangeArrowheads="1"/>
          </p:cNvSpPr>
          <p:nvPr>
            <p:ph sz="quarter" idx="1"/>
          </p:nvPr>
        </p:nvSpPr>
        <p:spPr>
          <a:xfrm>
            <a:off x="304800" y="1447800"/>
            <a:ext cx="8839200" cy="5029200"/>
          </a:xfrm>
        </p:spPr>
        <p:txBody>
          <a:bodyPr/>
          <a:lstStyle/>
          <a:p>
            <a:r>
              <a:rPr lang="en-US" sz="2800" dirty="0" smtClean="0">
                <a:sym typeface="Wingdings" charset="2"/>
              </a:rPr>
              <a:t>William James 1884. What is an emotion?</a:t>
            </a:r>
          </a:p>
          <a:p>
            <a:pPr lvl="1"/>
            <a:r>
              <a:rPr lang="en-US" dirty="0" smtClean="0">
                <a:sym typeface="Wingdings" charset="2"/>
              </a:rPr>
              <a:t> Perception of bodily changes  emotion</a:t>
            </a:r>
          </a:p>
          <a:p>
            <a:pPr lvl="2"/>
            <a:r>
              <a:rPr lang="en-US" dirty="0" smtClean="0">
                <a:sym typeface="Wingdings" charset="2"/>
              </a:rPr>
              <a:t>“</a:t>
            </a:r>
            <a:r>
              <a:rPr lang="en-US" dirty="0" smtClean="0"/>
              <a:t>we feel sorry because we cry… afraid because we tremble"</a:t>
            </a:r>
            <a:r>
              <a:rPr lang="en-US" dirty="0" smtClean="0">
                <a:sym typeface="Wingdings" charset="2"/>
              </a:rPr>
              <a:t>’ </a:t>
            </a:r>
          </a:p>
          <a:p>
            <a:pPr lvl="2"/>
            <a:r>
              <a:rPr lang="en-US" dirty="0" smtClean="0"/>
              <a:t>“our feeling of the … changes as they occur IS the emotion"</a:t>
            </a:r>
            <a:endParaRPr lang="en-US" dirty="0" smtClean="0">
              <a:sym typeface="Wingdings" charset="2"/>
            </a:endParaRPr>
          </a:p>
          <a:p>
            <a:pPr lvl="1"/>
            <a:r>
              <a:rPr lang="en-US" dirty="0" smtClean="0">
                <a:sym typeface="Wingdings" charset="2"/>
              </a:rPr>
              <a:t>The body makes automatic responses to environment that help us survive </a:t>
            </a:r>
          </a:p>
          <a:p>
            <a:pPr lvl="1"/>
            <a:r>
              <a:rPr lang="en-US" dirty="0" smtClean="0">
                <a:sym typeface="Wingdings" charset="2"/>
              </a:rPr>
              <a:t>Our experience of these responses </a:t>
            </a:r>
            <a:r>
              <a:rPr lang="en-US" dirty="0" err="1" smtClean="0">
                <a:sym typeface="Wingdings" charset="2"/>
              </a:rPr>
              <a:t>consitutes</a:t>
            </a:r>
            <a:r>
              <a:rPr lang="en-US" dirty="0" smtClean="0">
                <a:sym typeface="Wingdings" charset="2"/>
              </a:rPr>
              <a:t> emotion.</a:t>
            </a:r>
            <a:endParaRPr lang="en-US" dirty="0" smtClean="0"/>
          </a:p>
          <a:p>
            <a:pPr lvl="1"/>
            <a:r>
              <a:rPr lang="en-US" dirty="0" smtClean="0"/>
              <a:t>Thus each emotion accompanied by unique pattern of bodily responses</a:t>
            </a:r>
          </a:p>
          <a:p>
            <a:pPr lvl="2"/>
            <a:r>
              <a:rPr lang="en-US" sz="1800" dirty="0" smtClean="0"/>
              <a:t>Stepper and </a:t>
            </a:r>
            <a:r>
              <a:rPr lang="en-US" sz="1800" dirty="0" err="1" smtClean="0"/>
              <a:t>Strack</a:t>
            </a:r>
            <a:r>
              <a:rPr lang="en-US" sz="1800" dirty="0" smtClean="0"/>
              <a:t> 1993: emotions follow facial expressions or posture.</a:t>
            </a:r>
          </a:p>
          <a:p>
            <a:pPr lvl="2"/>
            <a:r>
              <a:rPr lang="en-US" sz="1800" dirty="0" smtClean="0"/>
              <a:t>Botox studies: </a:t>
            </a:r>
          </a:p>
          <a:p>
            <a:pPr lvl="3"/>
            <a:r>
              <a:rPr lang="en-US" sz="1400" dirty="0" err="1" smtClean="0"/>
              <a:t>Havas</a:t>
            </a:r>
            <a:r>
              <a:rPr lang="en-US" sz="1400" dirty="0" smtClean="0"/>
              <a:t>, D. A., </a:t>
            </a:r>
            <a:r>
              <a:rPr lang="en-US" sz="1400" dirty="0" err="1" smtClean="0"/>
              <a:t>Glenberg</a:t>
            </a:r>
            <a:r>
              <a:rPr lang="en-US" sz="1400" dirty="0" smtClean="0"/>
              <a:t>, A. M., </a:t>
            </a:r>
            <a:r>
              <a:rPr lang="en-US" sz="1400" dirty="0" err="1" smtClean="0"/>
              <a:t>Gutowski</a:t>
            </a:r>
            <a:r>
              <a:rPr lang="en-US" sz="1400" dirty="0" smtClean="0"/>
              <a:t>, K. A., </a:t>
            </a:r>
            <a:r>
              <a:rPr lang="en-US" sz="1400" dirty="0" err="1" smtClean="0"/>
              <a:t>Lucarelli</a:t>
            </a:r>
            <a:r>
              <a:rPr lang="en-US" sz="1400" dirty="0" smtClean="0"/>
              <a:t>, M. J., &amp; Davidson, R. J. (2010). Cosmetic use of </a:t>
            </a:r>
            <a:r>
              <a:rPr lang="en-US" sz="1400" dirty="0" err="1" smtClean="0"/>
              <a:t>botulinum</a:t>
            </a:r>
            <a:r>
              <a:rPr lang="en-US" sz="1400" dirty="0" smtClean="0"/>
              <a:t> toxin-A affects processing of emotional </a:t>
            </a:r>
            <a:r>
              <a:rPr lang="en-US" sz="1400" dirty="0" err="1" smtClean="0"/>
              <a:t>language</a:t>
            </a:r>
            <a:r>
              <a:rPr lang="en-US" sz="1400" dirty="0" err="1" smtClean="0">
                <a:hlinkClick r:id="rId2"/>
              </a:rPr>
              <a:t>Psychological</a:t>
            </a:r>
            <a:r>
              <a:rPr lang="en-US" sz="1400" dirty="0" smtClean="0">
                <a:hlinkClick r:id="rId2"/>
              </a:rPr>
              <a:t> Science, 21, 895-900.</a:t>
            </a:r>
            <a:endParaRPr lang="en-US" sz="1400" dirty="0" smtClean="0"/>
          </a:p>
          <a:p>
            <a:pPr lvl="3"/>
            <a:r>
              <a:rPr lang="en-US" sz="1400" dirty="0" err="1" smtClean="0"/>
              <a:t>Hennenlotter</a:t>
            </a:r>
            <a:r>
              <a:rPr lang="en-US" sz="1400" dirty="0" smtClean="0"/>
              <a:t>, A., </a:t>
            </a:r>
            <a:r>
              <a:rPr lang="en-US" sz="1400" dirty="0" err="1" smtClean="0"/>
              <a:t>Dresel</a:t>
            </a:r>
            <a:r>
              <a:rPr lang="en-US" sz="1400" dirty="0" smtClean="0"/>
              <a:t>, C., </a:t>
            </a:r>
            <a:r>
              <a:rPr lang="en-US" sz="1400" dirty="0" err="1" smtClean="0"/>
              <a:t>Castrop</a:t>
            </a:r>
            <a:r>
              <a:rPr lang="en-US" sz="1400" dirty="0" smtClean="0"/>
              <a:t>, F., </a:t>
            </a:r>
            <a:r>
              <a:rPr lang="en-US" sz="1400" dirty="0" err="1" smtClean="0"/>
              <a:t>Ceballos</a:t>
            </a:r>
            <a:r>
              <a:rPr lang="en-US" sz="1400" dirty="0" smtClean="0"/>
              <a:t> Baumann, A. O., </a:t>
            </a:r>
            <a:r>
              <a:rPr lang="en-US" sz="1400" dirty="0" err="1" smtClean="0"/>
              <a:t>Wohlschlager</a:t>
            </a:r>
            <a:r>
              <a:rPr lang="en-US" sz="1400" dirty="0" smtClean="0"/>
              <a:t>, A. M., </a:t>
            </a:r>
            <a:r>
              <a:rPr lang="en-US" sz="1400" dirty="0" err="1" smtClean="0"/>
              <a:t>Haslinger</a:t>
            </a:r>
            <a:r>
              <a:rPr lang="en-US" sz="1400" dirty="0" smtClean="0"/>
              <a:t>, B. (2008). The link between facial feedback and neural activity within central circuitries of emotion - New insights from </a:t>
            </a:r>
            <a:r>
              <a:rPr lang="en-US" sz="1400" dirty="0" err="1" smtClean="0"/>
              <a:t>botulinum</a:t>
            </a:r>
            <a:r>
              <a:rPr lang="en-US" sz="1400" dirty="0" smtClean="0"/>
              <a:t> toxin-induced denervation of frown muscle </a:t>
            </a:r>
            <a:r>
              <a:rPr lang="en-US" sz="1400" dirty="0" smtClean="0">
                <a:hlinkClick r:id="rId3"/>
              </a:rPr>
              <a:t>Cerebral Cortex, June 17.</a:t>
            </a:r>
            <a:endParaRPr lang="en-US" sz="1400" dirty="0" smtClean="0"/>
          </a:p>
          <a:p>
            <a:pPr lvl="2"/>
            <a:endParaRPr lang="en-US" sz="1800" dirty="0">
              <a:sym typeface="Wingdings" charset="2"/>
            </a:endParaRPr>
          </a:p>
        </p:txBody>
      </p:sp>
      <p:sp>
        <p:nvSpPr>
          <p:cNvPr id="5" name="TextBox 4"/>
          <p:cNvSpPr txBox="1"/>
          <p:nvPr/>
        </p:nvSpPr>
        <p:spPr>
          <a:xfrm>
            <a:off x="4863261" y="6581001"/>
            <a:ext cx="4280739" cy="276999"/>
          </a:xfrm>
          <a:prstGeom prst="rect">
            <a:avLst/>
          </a:prstGeom>
          <a:noFill/>
        </p:spPr>
        <p:txBody>
          <a:bodyPr wrap="none" rtlCol="0">
            <a:spAutoFit/>
          </a:bodyPr>
          <a:lstStyle/>
          <a:p>
            <a:r>
              <a:rPr lang="en-US" sz="1200" dirty="0"/>
              <a:t>extended from Julia Hirschberg’s slides discussing Cornelius 2000</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0" y="274639"/>
            <a:ext cx="9144000" cy="1143000"/>
          </a:xfrm>
        </p:spPr>
        <p:txBody>
          <a:bodyPr/>
          <a:lstStyle/>
          <a:p>
            <a:r>
              <a:rPr lang="en-US" dirty="0" smtClean="0"/>
              <a:t>Four Theoretical Approaches to Emotion: </a:t>
            </a:r>
            <a:br>
              <a:rPr lang="en-US" dirty="0" smtClean="0"/>
            </a:br>
            <a:r>
              <a:rPr lang="en-US" dirty="0" smtClean="0"/>
              <a:t>3. Cognitive: Appraisal</a:t>
            </a:r>
            <a:endParaRPr lang="en-US" dirty="0"/>
          </a:p>
        </p:txBody>
      </p:sp>
      <p:sp>
        <p:nvSpPr>
          <p:cNvPr id="585731" name="Rectangle 3"/>
          <p:cNvSpPr>
            <a:spLocks noGrp="1" noChangeArrowheads="1"/>
          </p:cNvSpPr>
          <p:nvPr>
            <p:ph sz="quarter" idx="1"/>
          </p:nvPr>
        </p:nvSpPr>
        <p:spPr/>
        <p:txBody>
          <a:bodyPr/>
          <a:lstStyle/>
          <a:p>
            <a:r>
              <a:rPr lang="en-US" dirty="0" smtClean="0"/>
              <a:t>An emotion is produced by appraising (extracting) particular elements of the situation.  (Scherer)</a:t>
            </a:r>
          </a:p>
          <a:p>
            <a:pPr lvl="1"/>
            <a:r>
              <a:rPr lang="en-US" b="1" dirty="0" smtClean="0"/>
              <a:t>Fear</a:t>
            </a:r>
            <a:r>
              <a:rPr lang="en-US" dirty="0" smtClean="0"/>
              <a:t>: produced by the appraisal of an event or situation as obstructive to one’s central needs and goals, requiring urgent action, being difficult to control through human agency, and lack of sufficient power or coping potential to deal with the situation. </a:t>
            </a:r>
          </a:p>
          <a:p>
            <a:pPr lvl="1"/>
            <a:r>
              <a:rPr lang="en-US" b="1" dirty="0" smtClean="0"/>
              <a:t>Anger</a:t>
            </a:r>
            <a:r>
              <a:rPr lang="en-US" dirty="0" smtClean="0"/>
              <a:t>: difference: entails much higher evaluation of controllability and available coping potential</a:t>
            </a:r>
          </a:p>
          <a:p>
            <a:r>
              <a:rPr lang="en-US" dirty="0" smtClean="0"/>
              <a:t>Smith and Ellsworth's (1985):  </a:t>
            </a:r>
          </a:p>
          <a:p>
            <a:pPr lvl="1"/>
            <a:r>
              <a:rPr lang="en-US" b="1" dirty="0" smtClean="0"/>
              <a:t>Guilt</a:t>
            </a:r>
            <a:r>
              <a:rPr lang="en-US" dirty="0" smtClean="0"/>
              <a:t>: appraising a situation as unpleasant, as being one's own responsibility, but as requiring little effort.</a:t>
            </a:r>
          </a:p>
          <a:p>
            <a:endParaRPr lang="en-US" dirty="0"/>
          </a:p>
        </p:txBody>
      </p:sp>
      <p:sp>
        <p:nvSpPr>
          <p:cNvPr id="9" name="TextBox 8"/>
          <p:cNvSpPr txBox="1"/>
          <p:nvPr/>
        </p:nvSpPr>
        <p:spPr>
          <a:xfrm>
            <a:off x="762000" y="6324600"/>
            <a:ext cx="3543300" cy="338554"/>
          </a:xfrm>
          <a:prstGeom prst="rect">
            <a:avLst/>
          </a:prstGeom>
          <a:noFill/>
        </p:spPr>
        <p:txBody>
          <a:bodyPr wrap="square" rtlCol="0">
            <a:spAutoFit/>
          </a:bodyPr>
          <a:lstStyle/>
          <a:p>
            <a:r>
              <a:rPr lang="en-US"/>
              <a:t>Adapted from Cornelius 2000</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a:p>
        </p:txBody>
      </p:sp>
      <p:sp>
        <p:nvSpPr>
          <p:cNvPr id="3" name="Content Placeholder 2"/>
          <p:cNvSpPr>
            <a:spLocks noGrp="1"/>
          </p:cNvSpPr>
          <p:nvPr>
            <p:ph sz="quarter" idx="1"/>
          </p:nvPr>
        </p:nvSpPr>
        <p:spPr>
          <a:xfrm>
            <a:off x="381000" y="1981200"/>
            <a:ext cx="8305800" cy="4038600"/>
          </a:xfrm>
        </p:spPr>
        <p:txBody>
          <a:bodyPr/>
          <a:lstStyle/>
          <a:p>
            <a:pPr marL="514350" indent="-514350">
              <a:buFont typeface="+mj-lt"/>
              <a:buAutoNum type="arabicPeriod"/>
            </a:pPr>
            <a:r>
              <a:rPr lang="en-US" sz="3200" dirty="0" smtClean="0"/>
              <a:t>Theoretical background on emotion and smiles</a:t>
            </a:r>
          </a:p>
          <a:p>
            <a:pPr marL="514350" indent="-514350">
              <a:buFont typeface="+mj-lt"/>
              <a:buAutoNum type="arabicPeriod"/>
            </a:pPr>
            <a:r>
              <a:rPr lang="en-US" sz="3200" dirty="0" smtClean="0"/>
              <a:t>Extracting emotion from speech and text:  case studies and </a:t>
            </a:r>
            <a:r>
              <a:rPr lang="en-US" sz="3200" dirty="0" smtClean="0"/>
              <a:t>features</a:t>
            </a:r>
          </a:p>
          <a:p>
            <a:pPr marL="514350" indent="-514350">
              <a:buFont typeface="+mj-lt"/>
              <a:buAutoNum type="arabicPeriod"/>
            </a:pPr>
            <a:r>
              <a:rPr lang="en-US" sz="3200" dirty="0" smtClean="0"/>
              <a:t>Interpersonal stance and speed dating case study</a:t>
            </a:r>
            <a:endParaRPr lang="en-US" sz="32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9"/>
            <a:ext cx="9144000" cy="1143000"/>
          </a:xfrm>
        </p:spPr>
        <p:txBody>
          <a:bodyPr/>
          <a:lstStyle/>
          <a:p>
            <a:r>
              <a:rPr lang="en-US" dirty="0" smtClean="0"/>
              <a:t>Four Theoretical Approaches to Emotion: </a:t>
            </a:r>
            <a:br>
              <a:rPr lang="en-US" dirty="0" smtClean="0"/>
            </a:br>
            <a:r>
              <a:rPr lang="en-US" dirty="0" smtClean="0"/>
              <a:t>4. Social Constructivism</a:t>
            </a:r>
            <a:endParaRPr lang="en-US" dirty="0"/>
          </a:p>
        </p:txBody>
      </p:sp>
      <p:sp>
        <p:nvSpPr>
          <p:cNvPr id="588803" name="Rectangle 3"/>
          <p:cNvSpPr>
            <a:spLocks noGrp="1" noChangeArrowheads="1"/>
          </p:cNvSpPr>
          <p:nvPr>
            <p:ph sz="quarter" idx="1"/>
          </p:nvPr>
        </p:nvSpPr>
        <p:spPr/>
        <p:txBody>
          <a:bodyPr/>
          <a:lstStyle/>
          <a:p>
            <a:r>
              <a:rPr lang="en-US" dirty="0" smtClean="0"/>
              <a:t>Emotions are cultural products (Averill)</a:t>
            </a:r>
          </a:p>
          <a:p>
            <a:r>
              <a:rPr lang="en-US" dirty="0" smtClean="0"/>
              <a:t>Explains gender and social group differences</a:t>
            </a:r>
          </a:p>
          <a:p>
            <a:r>
              <a:rPr lang="en-US" b="1" dirty="0" smtClean="0"/>
              <a:t>anger</a:t>
            </a:r>
            <a:r>
              <a:rPr lang="en-US" dirty="0" smtClean="0"/>
              <a:t> is elicited by the appraisal that one has been wronged intentionally and unjustifiably by another person. Based on a moral judgment</a:t>
            </a:r>
          </a:p>
          <a:p>
            <a:pPr lvl="1"/>
            <a:r>
              <a:rPr lang="en-US" dirty="0" smtClean="0"/>
              <a:t>don’t get angry if you yank my arm accidentally</a:t>
            </a:r>
          </a:p>
          <a:p>
            <a:pPr lvl="1"/>
            <a:r>
              <a:rPr lang="en-US" dirty="0" smtClean="0"/>
              <a:t>or if you are a doctor and do it to reset a bone</a:t>
            </a:r>
          </a:p>
          <a:p>
            <a:pPr lvl="1"/>
            <a:r>
              <a:rPr lang="en-US" dirty="0" smtClean="0"/>
              <a:t>only if you do it on purpose</a:t>
            </a:r>
            <a:endParaRPr lang="en-US" dirty="0"/>
          </a:p>
        </p:txBody>
      </p:sp>
      <p:sp>
        <p:nvSpPr>
          <p:cNvPr id="8" name="TextBox 7"/>
          <p:cNvSpPr txBox="1"/>
          <p:nvPr/>
        </p:nvSpPr>
        <p:spPr>
          <a:xfrm>
            <a:off x="762000" y="6324600"/>
            <a:ext cx="3543300" cy="338554"/>
          </a:xfrm>
          <a:prstGeom prst="rect">
            <a:avLst/>
          </a:prstGeom>
          <a:noFill/>
        </p:spPr>
        <p:txBody>
          <a:bodyPr wrap="square" rtlCol="0">
            <a:spAutoFit/>
          </a:bodyPr>
          <a:lstStyle/>
          <a:p>
            <a:r>
              <a:rPr lang="en-US"/>
              <a:t>Adapted from Cornelius 2000</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Link between valence/arousal and Cognitive-Appraisal  model</a:t>
            </a:r>
            <a:endParaRPr lang="en-US"/>
          </a:p>
        </p:txBody>
      </p:sp>
      <p:sp>
        <p:nvSpPr>
          <p:cNvPr id="3" name="Content Placeholder 2"/>
          <p:cNvSpPr>
            <a:spLocks noGrp="1"/>
          </p:cNvSpPr>
          <p:nvPr>
            <p:ph sz="quarter" idx="1"/>
          </p:nvPr>
        </p:nvSpPr>
        <p:spPr>
          <a:xfrm>
            <a:off x="457200" y="1447800"/>
            <a:ext cx="8229600" cy="5029200"/>
          </a:xfrm>
        </p:spPr>
        <p:txBody>
          <a:bodyPr/>
          <a:lstStyle/>
          <a:p>
            <a:r>
              <a:rPr lang="en-US" dirty="0" smtClean="0"/>
              <a:t>Dutton and </a:t>
            </a:r>
            <a:r>
              <a:rPr lang="en-US" dirty="0" err="1" smtClean="0"/>
              <a:t>Aron</a:t>
            </a:r>
            <a:r>
              <a:rPr lang="en-US" dirty="0" smtClean="0"/>
              <a:t> (1974)</a:t>
            </a:r>
          </a:p>
          <a:p>
            <a:r>
              <a:rPr lang="en-US" dirty="0" smtClean="0"/>
              <a:t>Male participants cross a bridge</a:t>
            </a:r>
          </a:p>
          <a:p>
            <a:pPr lvl="1"/>
            <a:r>
              <a:rPr lang="en-US" dirty="0" smtClean="0"/>
              <a:t>sturdy</a:t>
            </a:r>
          </a:p>
          <a:p>
            <a:pPr lvl="1"/>
            <a:r>
              <a:rPr lang="en-US" dirty="0" smtClean="0"/>
              <a:t>precarious</a:t>
            </a:r>
          </a:p>
          <a:p>
            <a:r>
              <a:rPr lang="en-US" dirty="0" smtClean="0"/>
              <a:t>Other side of bridge:  female asks participants to take part in a survey</a:t>
            </a:r>
          </a:p>
          <a:p>
            <a:pPr lvl="1"/>
            <a:r>
              <a:rPr lang="en-US" dirty="0" smtClean="0"/>
              <a:t>willing participants were given interviewer’s phone number</a:t>
            </a:r>
          </a:p>
          <a:p>
            <a:r>
              <a:rPr lang="en-US" dirty="0" smtClean="0"/>
              <a:t>Participants who crossed precarious bridge</a:t>
            </a:r>
          </a:p>
          <a:p>
            <a:pPr lvl="1"/>
            <a:r>
              <a:rPr lang="en-US" dirty="0" smtClean="0"/>
              <a:t>more likely to call and use sexual imagery in survey</a:t>
            </a:r>
          </a:p>
          <a:p>
            <a:r>
              <a:rPr lang="en-US" dirty="0" smtClean="0"/>
              <a:t>Participants misattributed their arousal as sexual attraction</a:t>
            </a:r>
          </a:p>
          <a:p>
            <a:pPr lvl="1"/>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II: Case studies and features</a:t>
            </a:r>
            <a:endParaRPr lang="en-US" dirty="0"/>
          </a:p>
        </p:txBody>
      </p:sp>
      <p:sp>
        <p:nvSpPr>
          <p:cNvPr id="3" name="Content Placeholder 2"/>
          <p:cNvSpPr>
            <a:spLocks noGrp="1"/>
          </p:cNvSpPr>
          <p:nvPr>
            <p:ph sz="quarter" idx="1"/>
          </p:nvPr>
        </p:nvSpPr>
        <p:spPr/>
        <p:txBody>
          <a:bodyPr/>
          <a:lstStyle/>
          <a:p>
            <a:endParaRPr lang="en-US"/>
          </a:p>
        </p:txBody>
      </p:sp>
      <p:sp>
        <p:nvSpPr>
          <p:cNvPr id="4" name="Content Placeholder 3"/>
          <p:cNvSpPr>
            <a:spLocks noGrp="1"/>
          </p:cNvSpPr>
          <p:nvPr>
            <p:ph sz="quarter" idx="2"/>
          </p:nvPr>
        </p:nvSpPr>
        <p:spPr/>
        <p:txBody>
          <a:bodyPr/>
          <a:lstStyle/>
          <a:p>
            <a:endParaRPr lang="en-US"/>
          </a:p>
        </p:txBody>
      </p:sp>
    </p:spTree>
    <p:extLst>
      <p:ext uri="{BB962C8B-B14F-4D97-AF65-F5344CB8AC3E}">
        <p14:creationId xmlns:p14="http://schemas.microsoft.com/office/powerpoint/2010/main" val="399707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smtClean="0"/>
              <a:t>Hard Questions in Emotion Recognition</a:t>
            </a:r>
            <a:endParaRPr lang="en-US"/>
          </a:p>
        </p:txBody>
      </p:sp>
      <p:sp>
        <p:nvSpPr>
          <p:cNvPr id="394243" name="Rectangle 3"/>
          <p:cNvSpPr>
            <a:spLocks noGrp="1" noChangeArrowheads="1"/>
          </p:cNvSpPr>
          <p:nvPr>
            <p:ph sz="quarter" idx="1"/>
          </p:nvPr>
        </p:nvSpPr>
        <p:spPr/>
        <p:txBody>
          <a:bodyPr/>
          <a:lstStyle/>
          <a:p>
            <a:r>
              <a:rPr lang="en-US" sz="2800" dirty="0" smtClean="0"/>
              <a:t>How do we know what emotional speech is?</a:t>
            </a:r>
          </a:p>
          <a:p>
            <a:pPr lvl="1"/>
            <a:r>
              <a:rPr lang="en-US" sz="2800" dirty="0" smtClean="0"/>
              <a:t>Acted speech vs. natural (hand labeled) corpora</a:t>
            </a:r>
          </a:p>
          <a:p>
            <a:r>
              <a:rPr lang="en-US" sz="2800" dirty="0" smtClean="0"/>
              <a:t>What can we classify?</a:t>
            </a:r>
          </a:p>
          <a:p>
            <a:pPr lvl="2"/>
            <a:r>
              <a:rPr lang="en-US" sz="2800" dirty="0" smtClean="0"/>
              <a:t>Distinguish among multiple ‘classic’ emotions</a:t>
            </a:r>
          </a:p>
          <a:p>
            <a:pPr lvl="2"/>
            <a:r>
              <a:rPr lang="en-US" sz="2800" dirty="0" smtClean="0"/>
              <a:t>Distinguish</a:t>
            </a:r>
          </a:p>
          <a:p>
            <a:pPr lvl="3"/>
            <a:r>
              <a:rPr lang="en-US" sz="2800" dirty="0" smtClean="0"/>
              <a:t>Valence: is it positive or negative?</a:t>
            </a:r>
          </a:p>
          <a:p>
            <a:pPr lvl="3"/>
            <a:r>
              <a:rPr lang="en-US" sz="2800" dirty="0" smtClean="0"/>
              <a:t>Activation: how strongly is it felt? (sad/despair)</a:t>
            </a:r>
          </a:p>
          <a:p>
            <a:r>
              <a:rPr lang="en-US" sz="2800" dirty="0" smtClean="0"/>
              <a:t>What features best predict emotions?</a:t>
            </a:r>
          </a:p>
          <a:p>
            <a:r>
              <a:rPr lang="en-US" sz="2800" dirty="0" smtClean="0"/>
              <a:t>What techniques best to use in classification?</a:t>
            </a:r>
            <a:endParaRPr lang="en-US" sz="2800" dirty="0"/>
          </a:p>
        </p:txBody>
      </p:sp>
      <p:sp>
        <p:nvSpPr>
          <p:cNvPr id="5" name="TextBox 4"/>
          <p:cNvSpPr txBox="1"/>
          <p:nvPr/>
        </p:nvSpPr>
        <p:spPr>
          <a:xfrm>
            <a:off x="889000" y="6438900"/>
            <a:ext cx="2454618" cy="338554"/>
          </a:xfrm>
          <a:prstGeom prst="rect">
            <a:avLst/>
          </a:prstGeom>
          <a:noFill/>
        </p:spPr>
        <p:txBody>
          <a:bodyPr wrap="none" rtlCol="0">
            <a:spAutoFit/>
          </a:bodyPr>
          <a:lstStyle/>
          <a:p>
            <a:r>
              <a:rPr lang="en-US"/>
              <a:t>Slide from Julia Hirschberg</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93" name="Rectangle 13"/>
          <p:cNvSpPr>
            <a:spLocks noGrp="1" noChangeArrowheads="1"/>
          </p:cNvSpPr>
          <p:nvPr>
            <p:ph type="title"/>
          </p:nvPr>
        </p:nvSpPr>
        <p:spPr>
          <a:xfrm>
            <a:off x="76200" y="274639"/>
            <a:ext cx="8610600" cy="1143000"/>
          </a:xfrm>
        </p:spPr>
        <p:txBody>
          <a:bodyPr/>
          <a:lstStyle/>
          <a:p>
            <a:r>
              <a:rPr lang="en-US" dirty="0" smtClean="0"/>
              <a:t>Major Problems for Classification:</a:t>
            </a:r>
            <a:br>
              <a:rPr lang="en-US" dirty="0" smtClean="0"/>
            </a:br>
            <a:r>
              <a:rPr lang="en-US" dirty="0" smtClean="0"/>
              <a:t>Different Valence/Different Activation</a:t>
            </a:r>
            <a:endParaRPr lang="en-US" dirty="0"/>
          </a:p>
        </p:txBody>
      </p:sp>
      <p:pic>
        <p:nvPicPr>
          <p:cNvPr id="353294" name="Picture 14"/>
          <p:cNvPicPr>
            <a:picLocks noGrp="1" noChangeAspect="1" noChangeArrowheads="1"/>
          </p:cNvPicPr>
          <p:nvPr>
            <p:ph sz="quarter" idx="1"/>
          </p:nvPr>
        </p:nvPicPr>
        <p:blipFill>
          <a:blip r:embed="rId7"/>
          <a:srcRect t="5919" b="5919"/>
          <a:stretch>
            <a:fillRect/>
          </a:stretch>
        </p:blipFill>
        <p:spPr/>
      </p:pic>
      <p:pic>
        <p:nvPicPr>
          <p:cNvPr id="353284" name="Picture 4">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8"/>
          <a:srcRect/>
          <a:stretch>
            <a:fillRect/>
          </a:stretch>
        </p:blipFill>
        <p:spPr bwMode="auto">
          <a:xfrm>
            <a:off x="4267200" y="5003800"/>
            <a:ext cx="228600" cy="228600"/>
          </a:xfrm>
          <a:prstGeom prst="rect">
            <a:avLst/>
          </a:prstGeom>
          <a:noFill/>
        </p:spPr>
      </p:pic>
      <p:pic>
        <p:nvPicPr>
          <p:cNvPr id="353285" name="Picture 5">
            <a:hlinkClick r:id="" action="ppaction://media"/>
          </p:cNvPr>
          <p:cNvPicPr>
            <a:picLocks noRot="1" noChangeAspect="1" noChangeArrowheads="1"/>
          </p:cNvPicPr>
          <p:nvPr>
            <a:audioFile r:link="rId4"/>
            <p:extLst>
              <p:ext uri="{DAA4B4D4-6D71-4841-9C94-3DE7FCFB9230}">
                <p14:media xmlns:p14="http://schemas.microsoft.com/office/powerpoint/2010/main" r:embed="rId3"/>
              </p:ext>
            </p:extLst>
          </p:nvPr>
        </p:nvPicPr>
        <p:blipFill>
          <a:blip r:embed="rId8"/>
          <a:srcRect/>
          <a:stretch>
            <a:fillRect/>
          </a:stretch>
        </p:blipFill>
        <p:spPr bwMode="auto">
          <a:xfrm>
            <a:off x="4267200" y="2324100"/>
            <a:ext cx="228600" cy="228600"/>
          </a:xfrm>
          <a:prstGeom prst="rect">
            <a:avLst/>
          </a:prstGeom>
          <a:noFill/>
        </p:spPr>
      </p:pic>
      <p:sp>
        <p:nvSpPr>
          <p:cNvPr id="353286" name="Rectangle 6"/>
          <p:cNvSpPr>
            <a:spLocks noChangeArrowheads="1"/>
          </p:cNvSpPr>
          <p:nvPr/>
        </p:nvSpPr>
        <p:spPr bwMode="auto">
          <a:xfrm>
            <a:off x="1143000" y="6096000"/>
            <a:ext cx="9144000" cy="762000"/>
          </a:xfrm>
          <a:prstGeom prst="rect">
            <a:avLst/>
          </a:prstGeom>
          <a:solidFill>
            <a:schemeClr val="bg1">
              <a:alpha val="20000"/>
            </a:schemeClr>
          </a:solidFill>
          <a:ln w="9525">
            <a:noFill/>
            <a:miter lim="800000"/>
            <a:headEnd/>
            <a:tailEnd/>
          </a:ln>
          <a:effectLst/>
        </p:spPr>
        <p:txBody>
          <a:bodyPr wrap="none" anchor="ctr">
            <a:prstTxWarp prst="textNoShape">
              <a:avLst/>
            </a:prstTxWarp>
          </a:bodyPr>
          <a:lstStyle/>
          <a:p>
            <a:endParaRPr lang="en-US"/>
          </a:p>
        </p:txBody>
      </p:sp>
      <p:sp>
        <p:nvSpPr>
          <p:cNvPr id="353287" name="Text Box 7"/>
          <p:cNvSpPr txBox="1">
            <a:spLocks noChangeArrowheads="1"/>
          </p:cNvSpPr>
          <p:nvPr/>
        </p:nvSpPr>
        <p:spPr bwMode="auto">
          <a:xfrm>
            <a:off x="990600" y="533400"/>
            <a:ext cx="7239000" cy="579438"/>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endParaRPr lang="en-US" sz="3200">
              <a:latin typeface="Arial" charset="0"/>
            </a:endParaRPr>
          </a:p>
        </p:txBody>
      </p:sp>
      <p:sp>
        <p:nvSpPr>
          <p:cNvPr id="9" name="TextBox 8"/>
          <p:cNvSpPr txBox="1"/>
          <p:nvPr/>
        </p:nvSpPr>
        <p:spPr>
          <a:xfrm>
            <a:off x="533400" y="6324600"/>
            <a:ext cx="2420354" cy="338554"/>
          </a:xfrm>
          <a:prstGeom prst="rect">
            <a:avLst/>
          </a:prstGeom>
          <a:noFill/>
        </p:spPr>
        <p:txBody>
          <a:bodyPr wrap="none" rtlCol="0">
            <a:spAutoFit/>
          </a:bodyPr>
          <a:lstStyle/>
          <a:p>
            <a:r>
              <a:rPr lang="en-US"/>
              <a:t>slide from Julia Hirschberg</a:t>
            </a: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5328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 fill="hold"/>
                                        <p:tgtEl>
                                          <p:spTgt spid="353284"/>
                                        </p:tgtEl>
                                      </p:cBhvr>
                                    </p:cmd>
                                  </p:childTnLst>
                                </p:cTn>
                              </p:par>
                            </p:childTnLst>
                          </p:cTn>
                        </p:par>
                      </p:childTnLst>
                    </p:cTn>
                  </p:par>
                </p:childTnLst>
              </p:cTn>
              <p:nextCondLst>
                <p:cond evt="onClick" delay="0">
                  <p:tgtEl>
                    <p:spTgt spid="35328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53284"/>
                </p:tgtEl>
              </p:cMediaNode>
            </p:audio>
            <p:seq concurrent="1" nextAc="seek">
              <p:cTn id="8" restart="whenNotActive" fill="hold" evtFilter="cancelBubble" nodeType="interactiveSeq">
                <p:stCondLst>
                  <p:cond evt="onClick" delay="0">
                    <p:tgtEl>
                      <p:spTgt spid="35328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93" fill="hold"/>
                                        <p:tgtEl>
                                          <p:spTgt spid="353285"/>
                                        </p:tgtEl>
                                      </p:cBhvr>
                                    </p:cmd>
                                  </p:childTnLst>
                                </p:cTn>
                              </p:par>
                            </p:childTnLst>
                          </p:cTn>
                        </p:par>
                      </p:childTnLst>
                    </p:cTn>
                  </p:par>
                </p:childTnLst>
              </p:cTn>
              <p:nextCondLst>
                <p:cond evt="onClick" delay="0">
                  <p:tgtEl>
                    <p:spTgt spid="353285"/>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35328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en-US" smtClean="0"/>
              <a:t>But….</a:t>
            </a:r>
            <a:br>
              <a:rPr lang="en-US" smtClean="0"/>
            </a:br>
            <a:r>
              <a:rPr lang="en-US" smtClean="0"/>
              <a:t>Different Valence/ Same Activation</a:t>
            </a:r>
            <a:endParaRPr lang="en-US"/>
          </a:p>
        </p:txBody>
      </p:sp>
      <p:pic>
        <p:nvPicPr>
          <p:cNvPr id="354307" name="Picture 3"/>
          <p:cNvPicPr>
            <a:picLocks noGrp="1" noChangeAspect="1" noChangeArrowheads="1"/>
          </p:cNvPicPr>
          <p:nvPr>
            <p:ph sz="quarter" idx="1"/>
          </p:nvPr>
        </p:nvPicPr>
        <p:blipFill>
          <a:blip r:embed="rId7"/>
          <a:srcRect t="5919" b="5919"/>
          <a:stretch>
            <a:fillRect/>
          </a:stretch>
        </p:blipFill>
        <p:spPr/>
      </p:pic>
      <p:pic>
        <p:nvPicPr>
          <p:cNvPr id="354308" name="Picture 4">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8"/>
          <a:srcRect/>
          <a:stretch>
            <a:fillRect/>
          </a:stretch>
        </p:blipFill>
        <p:spPr bwMode="auto">
          <a:xfrm>
            <a:off x="4267200" y="2133600"/>
            <a:ext cx="228600" cy="228600"/>
          </a:xfrm>
          <a:prstGeom prst="rect">
            <a:avLst/>
          </a:prstGeom>
          <a:noFill/>
        </p:spPr>
      </p:pic>
      <p:pic>
        <p:nvPicPr>
          <p:cNvPr id="354309" name="Picture 5">
            <a:hlinkClick r:id="" action="ppaction://media"/>
          </p:cNvPr>
          <p:cNvPicPr>
            <a:picLocks noRot="1" noChangeAspect="1" noChangeArrowheads="1"/>
          </p:cNvPicPr>
          <p:nvPr>
            <a:audioFile r:link="rId4"/>
            <p:extLst>
              <p:ext uri="{DAA4B4D4-6D71-4841-9C94-3DE7FCFB9230}">
                <p14:media xmlns:p14="http://schemas.microsoft.com/office/powerpoint/2010/main" r:embed="rId3"/>
              </p:ext>
            </p:extLst>
          </p:nvPr>
        </p:nvPicPr>
        <p:blipFill>
          <a:blip r:embed="rId8"/>
          <a:srcRect/>
          <a:stretch>
            <a:fillRect/>
          </a:stretch>
        </p:blipFill>
        <p:spPr bwMode="auto">
          <a:xfrm>
            <a:off x="4457700" y="5105400"/>
            <a:ext cx="228600" cy="228600"/>
          </a:xfrm>
          <a:prstGeom prst="rect">
            <a:avLst/>
          </a:prstGeom>
          <a:noFill/>
        </p:spPr>
      </p:pic>
      <p:sp>
        <p:nvSpPr>
          <p:cNvPr id="7" name="TextBox 6"/>
          <p:cNvSpPr txBox="1"/>
          <p:nvPr/>
        </p:nvSpPr>
        <p:spPr>
          <a:xfrm>
            <a:off x="533400" y="6324600"/>
            <a:ext cx="2420354" cy="338554"/>
          </a:xfrm>
          <a:prstGeom prst="rect">
            <a:avLst/>
          </a:prstGeom>
          <a:noFill/>
        </p:spPr>
        <p:txBody>
          <a:bodyPr wrap="none" rtlCol="0">
            <a:spAutoFit/>
          </a:bodyPr>
          <a:lstStyle/>
          <a:p>
            <a:r>
              <a:rPr lang="en-US"/>
              <a:t>slide from Julia Hirschberg</a:t>
            </a: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5430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3" fill="hold"/>
                                        <p:tgtEl>
                                          <p:spTgt spid="354308"/>
                                        </p:tgtEl>
                                      </p:cBhvr>
                                    </p:cmd>
                                  </p:childTnLst>
                                </p:cTn>
                              </p:par>
                            </p:childTnLst>
                          </p:cTn>
                        </p:par>
                      </p:childTnLst>
                    </p:cTn>
                  </p:par>
                </p:childTnLst>
              </p:cTn>
              <p:nextCondLst>
                <p:cond evt="onClick" delay="0">
                  <p:tgtEl>
                    <p:spTgt spid="354308"/>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54308"/>
                </p:tgtEl>
              </p:cMediaNode>
            </p:audio>
            <p:seq concurrent="1" nextAc="seek">
              <p:cTn id="8" restart="whenNotActive" fill="hold" evtFilter="cancelBubble" nodeType="interactiveSeq">
                <p:stCondLst>
                  <p:cond evt="onClick" delay="0">
                    <p:tgtEl>
                      <p:spTgt spid="35430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15" fill="hold"/>
                                        <p:tgtEl>
                                          <p:spTgt spid="354309"/>
                                        </p:tgtEl>
                                      </p:cBhvr>
                                    </p:cmd>
                                  </p:childTnLst>
                                </p:cTn>
                              </p:par>
                            </p:childTnLst>
                          </p:cTn>
                        </p:par>
                      </p:childTnLst>
                    </p:cTn>
                  </p:par>
                </p:childTnLst>
              </p:cTn>
              <p:nextCondLst>
                <p:cond evt="onClick" delay="0">
                  <p:tgtEl>
                    <p:spTgt spid="354309"/>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35430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Data and tasks for Emotion  Detection</a:t>
            </a:r>
            <a:endParaRPr lang="en-US"/>
          </a:p>
        </p:txBody>
      </p:sp>
      <p:sp>
        <p:nvSpPr>
          <p:cNvPr id="41987" name="Rectangle 3"/>
          <p:cNvSpPr>
            <a:spLocks noGrp="1" noChangeArrowheads="1"/>
          </p:cNvSpPr>
          <p:nvPr>
            <p:ph sz="quarter" idx="1"/>
          </p:nvPr>
        </p:nvSpPr>
        <p:spPr>
          <a:xfrm>
            <a:off x="304800" y="1447800"/>
            <a:ext cx="8382000" cy="4572000"/>
          </a:xfrm>
        </p:spPr>
        <p:txBody>
          <a:bodyPr/>
          <a:lstStyle/>
          <a:p>
            <a:r>
              <a:rPr lang="en-US" dirty="0" smtClean="0"/>
              <a:t>Scripted speech</a:t>
            </a:r>
          </a:p>
          <a:p>
            <a:pPr lvl="1"/>
            <a:r>
              <a:rPr lang="en-US" dirty="0" smtClean="0"/>
              <a:t>Acted emotions, often using 6 emotions</a:t>
            </a:r>
          </a:p>
          <a:p>
            <a:pPr lvl="1"/>
            <a:r>
              <a:rPr lang="en-US" dirty="0" smtClean="0"/>
              <a:t>Controls for words, focus on acoustic/prosodic differences</a:t>
            </a:r>
          </a:p>
          <a:p>
            <a:pPr lvl="1"/>
            <a:r>
              <a:rPr lang="en-US" dirty="0" smtClean="0"/>
              <a:t>Features:</a:t>
            </a:r>
          </a:p>
          <a:p>
            <a:pPr lvl="2">
              <a:lnSpc>
                <a:spcPct val="90000"/>
              </a:lnSpc>
            </a:pPr>
            <a:r>
              <a:rPr lang="en-US" dirty="0" smtClean="0"/>
              <a:t>F0/pitch</a:t>
            </a:r>
          </a:p>
          <a:p>
            <a:pPr lvl="2">
              <a:lnSpc>
                <a:spcPct val="90000"/>
              </a:lnSpc>
            </a:pPr>
            <a:r>
              <a:rPr lang="en-US" dirty="0" smtClean="0"/>
              <a:t>Energy</a:t>
            </a:r>
          </a:p>
          <a:p>
            <a:pPr lvl="2">
              <a:lnSpc>
                <a:spcPct val="90000"/>
              </a:lnSpc>
            </a:pPr>
            <a:r>
              <a:rPr lang="en-US" dirty="0"/>
              <a:t>S</a:t>
            </a:r>
            <a:r>
              <a:rPr lang="en-US" dirty="0" smtClean="0"/>
              <a:t>peaking rate</a:t>
            </a:r>
          </a:p>
          <a:p>
            <a:r>
              <a:rPr lang="en-US" dirty="0" smtClean="0"/>
              <a:t>Spontaneous speech</a:t>
            </a:r>
          </a:p>
          <a:p>
            <a:pPr lvl="1"/>
            <a:r>
              <a:rPr lang="en-US" dirty="0" smtClean="0"/>
              <a:t>More natural, harder to control</a:t>
            </a:r>
          </a:p>
          <a:p>
            <a:pPr lvl="1"/>
            <a:r>
              <a:rPr lang="en-US" dirty="0" smtClean="0"/>
              <a:t>Kinds of emotion focused on:</a:t>
            </a:r>
          </a:p>
          <a:p>
            <a:pPr lvl="2"/>
            <a:r>
              <a:rPr lang="en-US" dirty="0" smtClean="0"/>
              <a:t>frustration, </a:t>
            </a:r>
          </a:p>
          <a:p>
            <a:pPr lvl="2"/>
            <a:r>
              <a:rPr lang="en-US" dirty="0" smtClean="0"/>
              <a:t>annoyance, </a:t>
            </a:r>
          </a:p>
          <a:p>
            <a:pPr lvl="2"/>
            <a:r>
              <a:rPr lang="en-US" dirty="0" smtClean="0"/>
              <a:t>certainty/uncertainty </a:t>
            </a:r>
          </a:p>
          <a:p>
            <a:pPr lvl="2"/>
            <a:r>
              <a:rPr lang="en-US" dirty="0" smtClean="0"/>
              <a:t>“activation/hot spots”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Four quick case studies</a:t>
            </a:r>
            <a:endParaRPr lang="en-US"/>
          </a:p>
        </p:txBody>
      </p:sp>
      <p:sp>
        <p:nvSpPr>
          <p:cNvPr id="3" name="Content Placeholder 2"/>
          <p:cNvSpPr>
            <a:spLocks noGrp="1"/>
          </p:cNvSpPr>
          <p:nvPr>
            <p:ph sz="quarter" idx="1"/>
          </p:nvPr>
        </p:nvSpPr>
        <p:spPr/>
        <p:txBody>
          <a:bodyPr/>
          <a:lstStyle/>
          <a:p>
            <a:r>
              <a:rPr lang="en-US" dirty="0" smtClean="0"/>
              <a:t>Acted speech:  </a:t>
            </a:r>
          </a:p>
          <a:p>
            <a:pPr lvl="2"/>
            <a:r>
              <a:rPr lang="en-US" dirty="0" smtClean="0"/>
              <a:t>LDC’s </a:t>
            </a:r>
            <a:r>
              <a:rPr lang="en-US" dirty="0" err="1" smtClean="0"/>
              <a:t>EPSaT</a:t>
            </a:r>
            <a:endParaRPr lang="en-US" dirty="0" smtClean="0"/>
          </a:p>
          <a:p>
            <a:r>
              <a:rPr lang="en-US" dirty="0" smtClean="0"/>
              <a:t>Annoyance/Frustration in natural speech</a:t>
            </a:r>
          </a:p>
          <a:p>
            <a:pPr lvl="2"/>
            <a:r>
              <a:rPr lang="en-US" dirty="0" err="1" smtClean="0"/>
              <a:t>Ang</a:t>
            </a:r>
            <a:r>
              <a:rPr lang="en-US" dirty="0" smtClean="0"/>
              <a:t> </a:t>
            </a:r>
            <a:r>
              <a:rPr lang="en-US" i="1" dirty="0" smtClean="0"/>
              <a:t>et al.</a:t>
            </a:r>
            <a:r>
              <a:rPr lang="en-US" dirty="0" smtClean="0"/>
              <a:t> on Annoyance and Frustration</a:t>
            </a:r>
          </a:p>
          <a:p>
            <a:r>
              <a:rPr lang="en-US" dirty="0" smtClean="0"/>
              <a:t>Basic emotions </a:t>
            </a:r>
            <a:r>
              <a:rPr lang="en-US" dirty="0" smtClean="0"/>
              <a:t>cross linguistically (read on your own)</a:t>
            </a:r>
            <a:endParaRPr lang="en-US" dirty="0" smtClean="0"/>
          </a:p>
          <a:p>
            <a:pPr lvl="2"/>
            <a:r>
              <a:rPr lang="en-US" dirty="0" smtClean="0"/>
              <a:t>Braun and </a:t>
            </a:r>
            <a:r>
              <a:rPr lang="en-US" dirty="0" err="1" smtClean="0"/>
              <a:t>Katerbow</a:t>
            </a:r>
            <a:r>
              <a:rPr lang="en-US" dirty="0" smtClean="0"/>
              <a:t>, dubbed </a:t>
            </a:r>
            <a:r>
              <a:rPr lang="en-US" dirty="0" err="1" smtClean="0"/>
              <a:t>speach</a:t>
            </a:r>
            <a:endParaRPr lang="en-US" dirty="0" smtClean="0"/>
          </a:p>
          <a:p>
            <a:r>
              <a:rPr lang="en-US" dirty="0" smtClean="0"/>
              <a:t>Uncertainty in natural speech:</a:t>
            </a:r>
          </a:p>
          <a:p>
            <a:pPr lvl="2"/>
            <a:r>
              <a:rPr lang="en-US" dirty="0" err="1" smtClean="0"/>
              <a:t>Liscombe</a:t>
            </a:r>
            <a:r>
              <a:rPr lang="en-US" dirty="0" smtClean="0"/>
              <a:t> et </a:t>
            </a:r>
            <a:r>
              <a:rPr lang="en-US" dirty="0" err="1" smtClean="0"/>
              <a:t>al’s</a:t>
            </a:r>
            <a:r>
              <a:rPr lang="en-US" dirty="0" smtClean="0"/>
              <a:t> ITSPOKE</a:t>
            </a: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76200" y="274639"/>
            <a:ext cx="9067800" cy="1143000"/>
          </a:xfrm>
        </p:spPr>
        <p:txBody>
          <a:bodyPr/>
          <a:lstStyle/>
          <a:p>
            <a:r>
              <a:rPr lang="en-US" sz="3600" dirty="0" smtClean="0"/>
              <a:t>Example 1: Acted speech: Emotional Prosody Speech and Transcripts Corpus (</a:t>
            </a:r>
            <a:r>
              <a:rPr lang="en-US" sz="3600" dirty="0" err="1" smtClean="0"/>
              <a:t>EPSaT</a:t>
            </a:r>
            <a:r>
              <a:rPr lang="en-US" sz="3600" dirty="0" smtClean="0"/>
              <a:t>)</a:t>
            </a:r>
            <a:endParaRPr lang="en-US" sz="3600" dirty="0"/>
          </a:p>
        </p:txBody>
      </p:sp>
      <p:sp>
        <p:nvSpPr>
          <p:cNvPr id="44036" name="Rectangle 9"/>
          <p:cNvSpPr>
            <a:spLocks noGrp="1" noChangeArrowheads="1"/>
          </p:cNvSpPr>
          <p:nvPr>
            <p:ph sz="quarter" idx="1"/>
          </p:nvPr>
        </p:nvSpPr>
        <p:spPr>
          <a:xfrm>
            <a:off x="914400" y="2133600"/>
            <a:ext cx="7772400" cy="3886200"/>
          </a:xfrm>
        </p:spPr>
        <p:txBody>
          <a:bodyPr/>
          <a:lstStyle/>
          <a:p>
            <a:r>
              <a:rPr lang="en-US" dirty="0" smtClean="0"/>
              <a:t>Recordings from LDC </a:t>
            </a:r>
          </a:p>
          <a:p>
            <a:pPr lvl="1"/>
            <a:r>
              <a:rPr lang="en-US" dirty="0" smtClean="0">
                <a:hlinkClick r:id="rId3"/>
              </a:rPr>
              <a:t>http://www.ldc.upenn.edu/Catalog/LDC2002S28.html</a:t>
            </a:r>
            <a:endParaRPr lang="en-US" dirty="0" smtClean="0"/>
          </a:p>
          <a:p>
            <a:r>
              <a:rPr lang="en-US" dirty="0" smtClean="0"/>
              <a:t>8 actors read short dates and numbers in 15 emotional styles</a:t>
            </a:r>
          </a:p>
          <a:p>
            <a:endParaRPr lang="en-US" dirty="0"/>
          </a:p>
        </p:txBody>
      </p:sp>
      <p:sp>
        <p:nvSpPr>
          <p:cNvPr id="44034" name="Footer Placeholder 3"/>
          <p:cNvSpPr>
            <a:spLocks noGrp="1"/>
          </p:cNvSpPr>
          <p:nvPr>
            <p:ph type="ftr" sz="quarter" idx="4294967295"/>
          </p:nvPr>
        </p:nvSpPr>
        <p:spPr>
          <a:xfrm>
            <a:off x="0" y="6553200"/>
            <a:ext cx="2743200" cy="304800"/>
          </a:xfrm>
          <a:prstGeom prst="rect">
            <a:avLst/>
          </a:prstGeom>
          <a:noFill/>
        </p:spPr>
        <p:txBody>
          <a:bodyPr/>
          <a:lstStyle/>
          <a:p>
            <a:r>
              <a:rPr lang="en-US" sz="1400"/>
              <a:t>Slide from Jackson Liscombe</a:t>
            </a:r>
          </a:p>
        </p:txBody>
      </p:sp>
    </p:spTree>
  </p:cSld>
  <p:clrMapOvr>
    <a:masterClrMapping/>
  </p:clrMapOvr>
  <p:transition advTm="22192"/>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Rectangle 5"/>
          <p:cNvSpPr>
            <a:spLocks noGrp="1" noChangeArrowheads="1"/>
          </p:cNvSpPr>
          <p:nvPr>
            <p:ph type="title"/>
          </p:nvPr>
        </p:nvSpPr>
        <p:spPr/>
        <p:txBody>
          <a:bodyPr/>
          <a:lstStyle/>
          <a:p>
            <a:r>
              <a:rPr lang="en-US" dirty="0" smtClean="0"/>
              <a:t>    </a:t>
            </a:r>
            <a:r>
              <a:rPr lang="en-US" dirty="0" err="1" smtClean="0"/>
              <a:t>EPSaT</a:t>
            </a:r>
            <a:r>
              <a:rPr lang="en-US" dirty="0" smtClean="0"/>
              <a:t> Examples</a:t>
            </a:r>
            <a:endParaRPr lang="en-US" dirty="0"/>
          </a:p>
        </p:txBody>
      </p:sp>
      <p:sp>
        <p:nvSpPr>
          <p:cNvPr id="46083" name="Rectangle 2"/>
          <p:cNvSpPr>
            <a:spLocks noGrp="1" noChangeArrowheads="1"/>
          </p:cNvSpPr>
          <p:nvPr>
            <p:ph type="body" sz="half" idx="1"/>
          </p:nvPr>
        </p:nvSpPr>
        <p:spPr/>
        <p:txBody>
          <a:bodyPr/>
          <a:lstStyle/>
          <a:p>
            <a:pPr marL="0" indent="0">
              <a:buNone/>
            </a:pPr>
            <a:r>
              <a:rPr lang="en-US" dirty="0" smtClean="0"/>
              <a:t>happy</a:t>
            </a:r>
          </a:p>
          <a:p>
            <a:pPr marL="0" indent="0">
              <a:buNone/>
            </a:pPr>
            <a:r>
              <a:rPr lang="en-US" dirty="0" smtClean="0"/>
              <a:t>sad</a:t>
            </a:r>
          </a:p>
          <a:p>
            <a:pPr marL="0" indent="0">
              <a:buNone/>
            </a:pPr>
            <a:r>
              <a:rPr lang="en-US" dirty="0" smtClean="0"/>
              <a:t>angry</a:t>
            </a:r>
          </a:p>
          <a:p>
            <a:pPr marL="0" indent="0">
              <a:buNone/>
            </a:pPr>
            <a:r>
              <a:rPr lang="en-US" dirty="0" smtClean="0"/>
              <a:t>confident</a:t>
            </a:r>
          </a:p>
          <a:p>
            <a:pPr marL="0" indent="0">
              <a:buNone/>
            </a:pPr>
            <a:r>
              <a:rPr lang="en-US" dirty="0" smtClean="0"/>
              <a:t>frustrated</a:t>
            </a:r>
          </a:p>
          <a:p>
            <a:pPr marL="0" indent="0">
              <a:buNone/>
            </a:pPr>
            <a:r>
              <a:rPr lang="en-US" dirty="0" smtClean="0"/>
              <a:t>friendly</a:t>
            </a:r>
          </a:p>
          <a:p>
            <a:pPr marL="0" indent="0">
              <a:buNone/>
            </a:pPr>
            <a:r>
              <a:rPr lang="en-US" dirty="0" smtClean="0"/>
              <a:t>interested</a:t>
            </a:r>
            <a:endParaRPr lang="en-US" dirty="0"/>
          </a:p>
        </p:txBody>
      </p:sp>
      <p:pic>
        <p:nvPicPr>
          <p:cNvPr id="46084" name="Picture 3"/>
          <p:cNvPicPr>
            <a:picLocks noGrp="1" noChangeAspect="1" noChangeArrowheads="1"/>
          </p:cNvPicPr>
          <p:nvPr>
            <p:ph sz="half" idx="2"/>
          </p:nvPr>
        </p:nvPicPr>
        <p:blipFill rotWithShape="1">
          <a:blip r:embed="rId9"/>
          <a:srcRect l="2" t="-2262" r="-6868" b="-2178"/>
          <a:stretch/>
        </p:blipFill>
        <p:spPr>
          <a:xfrm>
            <a:off x="4599432" y="152400"/>
            <a:ext cx="4315968" cy="6720840"/>
          </a:xfrm>
        </p:spPr>
      </p:pic>
      <p:sp>
        <p:nvSpPr>
          <p:cNvPr id="46082" name="Footer Placeholder 4"/>
          <p:cNvSpPr>
            <a:spLocks noGrp="1"/>
          </p:cNvSpPr>
          <p:nvPr>
            <p:ph type="ftr" sz="quarter" idx="4294967295"/>
          </p:nvPr>
        </p:nvSpPr>
        <p:spPr>
          <a:xfrm>
            <a:off x="0" y="6553200"/>
            <a:ext cx="2667000" cy="304800"/>
          </a:xfrm>
          <a:prstGeom prst="rect">
            <a:avLst/>
          </a:prstGeom>
          <a:noFill/>
        </p:spPr>
        <p:txBody>
          <a:bodyPr/>
          <a:lstStyle/>
          <a:p>
            <a:r>
              <a:rPr lang="en-US" sz="1400"/>
              <a:t>Slide from Jackson Liscombe</a:t>
            </a:r>
          </a:p>
        </p:txBody>
      </p:sp>
      <p:sp>
        <p:nvSpPr>
          <p:cNvPr id="46085" name="Rectangle 4"/>
          <p:cNvSpPr>
            <a:spLocks noChangeArrowheads="1"/>
          </p:cNvSpPr>
          <p:nvPr/>
        </p:nvSpPr>
        <p:spPr bwMode="auto">
          <a:xfrm>
            <a:off x="381000" y="4572000"/>
            <a:ext cx="1859278" cy="1548116"/>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2600" dirty="0">
                <a:latin typeface="Calibri"/>
                <a:cs typeface="Calibri"/>
              </a:rPr>
              <a:t>anxious</a:t>
            </a:r>
          </a:p>
          <a:p>
            <a:pPr>
              <a:lnSpc>
                <a:spcPct val="90000"/>
              </a:lnSpc>
              <a:spcBef>
                <a:spcPct val="20000"/>
              </a:spcBef>
            </a:pPr>
            <a:r>
              <a:rPr lang="en-US" sz="2600" dirty="0">
                <a:latin typeface="Calibri"/>
                <a:cs typeface="Calibri"/>
              </a:rPr>
              <a:t>bored</a:t>
            </a:r>
          </a:p>
          <a:p>
            <a:pPr>
              <a:lnSpc>
                <a:spcPct val="90000"/>
              </a:lnSpc>
              <a:spcBef>
                <a:spcPct val="20000"/>
              </a:spcBef>
            </a:pPr>
            <a:r>
              <a:rPr lang="en-US" sz="2600" dirty="0">
                <a:latin typeface="Calibri"/>
                <a:cs typeface="Calibri"/>
              </a:rPr>
              <a:t>encouraging</a:t>
            </a:r>
          </a:p>
          <a:p>
            <a:pPr eaLnBrk="0" hangingPunct="0"/>
            <a:endParaRPr lang="en-US" sz="1400" dirty="0">
              <a:latin typeface="Calibri"/>
              <a:cs typeface="Calibri"/>
            </a:endParaRPr>
          </a:p>
        </p:txBody>
      </p:sp>
      <p:pic>
        <p:nvPicPr>
          <p:cNvPr id="1502218" name="Picture 10">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10"/>
          <a:srcRect/>
          <a:stretch>
            <a:fillRect/>
          </a:stretch>
        </p:blipFill>
        <p:spPr bwMode="auto">
          <a:xfrm>
            <a:off x="2128838" y="2055813"/>
            <a:ext cx="274637" cy="274637"/>
          </a:xfrm>
          <a:prstGeom prst="rect">
            <a:avLst/>
          </a:prstGeom>
          <a:noFill/>
          <a:ln w="9525">
            <a:noFill/>
            <a:miter lim="800000"/>
            <a:headEnd/>
            <a:tailEnd/>
          </a:ln>
        </p:spPr>
      </p:pic>
      <p:pic>
        <p:nvPicPr>
          <p:cNvPr id="1502219" name="Picture 11">
            <a:hlinkClick r:id="" action="ppaction://media"/>
          </p:cNvPr>
          <p:cNvPicPr>
            <a:picLocks noRot="1" noChangeAspect="1" noChangeArrowheads="1"/>
          </p:cNvPicPr>
          <p:nvPr>
            <a:audioFile r:link="rId4"/>
            <p:extLst>
              <p:ext uri="{DAA4B4D4-6D71-4841-9C94-3DE7FCFB9230}">
                <p14:media xmlns:p14="http://schemas.microsoft.com/office/powerpoint/2010/main" r:embed="rId3"/>
              </p:ext>
            </p:extLst>
          </p:nvPr>
        </p:nvPicPr>
        <p:blipFill>
          <a:blip r:embed="rId10"/>
          <a:srcRect/>
          <a:stretch>
            <a:fillRect/>
          </a:stretch>
        </p:blipFill>
        <p:spPr bwMode="auto">
          <a:xfrm>
            <a:off x="2128838" y="2632075"/>
            <a:ext cx="274637" cy="274638"/>
          </a:xfrm>
          <a:prstGeom prst="rect">
            <a:avLst/>
          </a:prstGeom>
          <a:noFill/>
          <a:ln w="9525">
            <a:noFill/>
            <a:miter lim="800000"/>
            <a:headEnd/>
            <a:tailEnd/>
          </a:ln>
        </p:spPr>
      </p:pic>
      <p:pic>
        <p:nvPicPr>
          <p:cNvPr id="1502220" name="Picture 12">
            <a:hlinkClick r:id="" action="ppaction://media"/>
          </p:cNvPr>
          <p:cNvPicPr>
            <a:picLocks noRot="1" noChangeAspect="1" noChangeArrowheads="1"/>
          </p:cNvPicPr>
          <p:nvPr>
            <a:audioFile r:link="rId6"/>
            <p:extLst>
              <p:ext uri="{DAA4B4D4-6D71-4841-9C94-3DE7FCFB9230}">
                <p14:media xmlns:p14="http://schemas.microsoft.com/office/powerpoint/2010/main" r:embed="rId5"/>
              </p:ext>
            </p:extLst>
          </p:nvPr>
        </p:nvPicPr>
        <p:blipFill>
          <a:blip r:embed="rId10"/>
          <a:srcRect/>
          <a:stretch>
            <a:fillRect/>
          </a:stretch>
        </p:blipFill>
        <p:spPr bwMode="auto">
          <a:xfrm>
            <a:off x="2128838" y="3271838"/>
            <a:ext cx="274637" cy="274637"/>
          </a:xfrm>
          <a:prstGeom prst="rect">
            <a:avLst/>
          </a:prstGeom>
          <a:noFill/>
          <a:ln w="9525">
            <a:noFill/>
            <a:miter lim="800000"/>
            <a:headEnd/>
            <a:tailEnd/>
          </a:ln>
        </p:spPr>
      </p:pic>
    </p:spTree>
  </p:cSld>
  <p:clrMapOvr>
    <a:masterClrMapping/>
  </p:clrMapOvr>
  <p:transition advTm="85008"/>
  <p:timing>
    <p:tnLst>
      <p:par>
        <p:cTn id="1" dur="indefinite" restart="never" nodeType="tmRoot">
          <p:childTnLst>
            <p:seq concurrent="1" nextAc="seek">
              <p:cTn id="2" restart="whenNotActive" fill="hold" evtFilter="cancelBubble" nodeType="interactiveSeq">
                <p:stCondLst>
                  <p:cond evt="onClick" delay="0">
                    <p:tgtEl>
                      <p:spTgt spid="15022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0" fill="hold"/>
                                        <p:tgtEl>
                                          <p:spTgt spid="1502218"/>
                                        </p:tgtEl>
                                      </p:cBhvr>
                                    </p:cmd>
                                  </p:childTnLst>
                                </p:cTn>
                              </p:par>
                            </p:childTnLst>
                          </p:cTn>
                        </p:par>
                      </p:childTnLst>
                    </p:cTn>
                  </p:par>
                </p:childTnLst>
              </p:cTn>
              <p:nextCondLst>
                <p:cond evt="onClick" delay="0">
                  <p:tgtEl>
                    <p:spTgt spid="1502218"/>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502218"/>
                </p:tgtEl>
              </p:cMediaNode>
            </p:audio>
            <p:seq concurrent="1" nextAc="seek">
              <p:cTn id="8" restart="whenNotActive" fill="hold" evtFilter="cancelBubble" nodeType="interactiveSeq">
                <p:stCondLst>
                  <p:cond evt="onClick" delay="0">
                    <p:tgtEl>
                      <p:spTgt spid="150221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365" fill="hold"/>
                                        <p:tgtEl>
                                          <p:spTgt spid="1502219"/>
                                        </p:tgtEl>
                                      </p:cBhvr>
                                    </p:cmd>
                                  </p:childTnLst>
                                </p:cTn>
                              </p:par>
                            </p:childTnLst>
                          </p:cTn>
                        </p:par>
                      </p:childTnLst>
                    </p:cTn>
                  </p:par>
                </p:childTnLst>
              </p:cTn>
              <p:nextCondLst>
                <p:cond evt="onClick" delay="0">
                  <p:tgtEl>
                    <p:spTgt spid="1502219"/>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502219"/>
                </p:tgtEl>
              </p:cMediaNode>
            </p:audio>
            <p:seq concurrent="1" nextAc="seek">
              <p:cTn id="14" restart="whenNotActive" fill="hold" evtFilter="cancelBubble" nodeType="interactiveSeq">
                <p:stCondLst>
                  <p:cond evt="onClick" delay="0">
                    <p:tgtEl>
                      <p:spTgt spid="1502220"/>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361" fill="hold"/>
                                        <p:tgtEl>
                                          <p:spTgt spid="1502220"/>
                                        </p:tgtEl>
                                      </p:cBhvr>
                                    </p:cmd>
                                  </p:childTnLst>
                                </p:cTn>
                              </p:par>
                            </p:childTnLst>
                          </p:cTn>
                        </p:par>
                      </p:childTnLst>
                    </p:cTn>
                  </p:par>
                </p:childTnLst>
              </p:cTn>
              <p:nextCondLst>
                <p:cond evt="onClick" delay="0">
                  <p:tgtEl>
                    <p:spTgt spid="1502220"/>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15022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smtClean="0"/>
              <a:t>Social Signal Processing</a:t>
            </a:r>
            <a:br>
              <a:rPr lang="en-US" dirty="0" smtClean="0"/>
            </a:br>
            <a:r>
              <a:rPr lang="en-US" dirty="0" smtClean="0"/>
              <a:t>= Affect/Emotion Detection</a:t>
            </a:r>
            <a:endParaRPr lang="en-US" dirty="0"/>
          </a:p>
        </p:txBody>
      </p:sp>
      <p:sp>
        <p:nvSpPr>
          <p:cNvPr id="26627" name="Rectangle 3"/>
          <p:cNvSpPr>
            <a:spLocks noGrp="1" noChangeArrowheads="1"/>
          </p:cNvSpPr>
          <p:nvPr>
            <p:ph sz="quarter" idx="1"/>
          </p:nvPr>
        </p:nvSpPr>
        <p:spPr>
          <a:xfrm>
            <a:off x="914400" y="1447800"/>
            <a:ext cx="8153400" cy="4572000"/>
          </a:xfrm>
        </p:spPr>
        <p:txBody>
          <a:bodyPr/>
          <a:lstStyle/>
          <a:p>
            <a:r>
              <a:rPr lang="en-US" dirty="0" smtClean="0"/>
              <a:t>Detecting frustration of callers to a help line</a:t>
            </a:r>
          </a:p>
          <a:p>
            <a:r>
              <a:rPr lang="en-US" dirty="0" smtClean="0"/>
              <a:t>Detecting stress in drivers or pilots</a:t>
            </a:r>
          </a:p>
          <a:p>
            <a:r>
              <a:rPr lang="en-US" dirty="0"/>
              <a:t>Detecting depression, </a:t>
            </a:r>
            <a:r>
              <a:rPr lang="en-US" dirty="0" smtClean="0"/>
              <a:t>intoxication</a:t>
            </a:r>
          </a:p>
          <a:p>
            <a:r>
              <a:rPr lang="en-US" dirty="0" smtClean="0"/>
              <a:t>Detecting interest, certainty, confusion in on-line tutors</a:t>
            </a:r>
          </a:p>
          <a:p>
            <a:pPr lvl="1"/>
            <a:r>
              <a:rPr lang="en-US" dirty="0" smtClean="0"/>
              <a:t>Pacing/Positive feedback</a:t>
            </a:r>
          </a:p>
          <a:p>
            <a:r>
              <a:rPr lang="en-US" dirty="0" smtClean="0"/>
              <a:t>Hot spots in meeting summarizers/browsers</a:t>
            </a:r>
          </a:p>
          <a:p>
            <a:r>
              <a:rPr lang="en-US" dirty="0" smtClean="0"/>
              <a:t>Synthesis/generation:</a:t>
            </a:r>
          </a:p>
          <a:p>
            <a:pPr lvl="1"/>
            <a:r>
              <a:rPr lang="en-US" dirty="0" smtClean="0"/>
              <a:t>On-line literacy tutors in the children’s storybook domain</a:t>
            </a:r>
          </a:p>
          <a:p>
            <a:pPr lvl="1"/>
            <a:r>
              <a:rPr lang="en-US" dirty="0" smtClean="0"/>
              <a:t>Computer games</a:t>
            </a:r>
            <a:endParaRPr lang="en-US" dirty="0"/>
          </a:p>
        </p:txBody>
      </p:sp>
    </p:spTree>
    <p:extLst>
      <p:ext uri="{BB962C8B-B14F-4D97-AF65-F5344CB8AC3E}">
        <p14:creationId xmlns:p14="http://schemas.microsoft.com/office/powerpoint/2010/main" val="1125948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914400" y="274639"/>
            <a:ext cx="7772400" cy="1096961"/>
          </a:xfrm>
        </p:spPr>
        <p:txBody>
          <a:bodyPr/>
          <a:lstStyle/>
          <a:p>
            <a:r>
              <a:rPr lang="en-US" dirty="0" err="1" smtClean="0"/>
              <a:t>Liscombe</a:t>
            </a:r>
            <a:r>
              <a:rPr lang="en-US" dirty="0" smtClean="0"/>
              <a:t> et al. 2003 Features</a:t>
            </a:r>
            <a:br>
              <a:rPr lang="en-US" dirty="0" smtClean="0"/>
            </a:br>
            <a:r>
              <a:rPr lang="en-US" dirty="0" smtClean="0"/>
              <a:t>Automatic Acoustic-Prosodic</a:t>
            </a:r>
            <a:endParaRPr lang="en-US" dirty="0"/>
          </a:p>
        </p:txBody>
      </p:sp>
      <p:sp>
        <p:nvSpPr>
          <p:cNvPr id="56324" name="Rectangle 5"/>
          <p:cNvSpPr>
            <a:spLocks noGrp="1" noChangeArrowheads="1"/>
          </p:cNvSpPr>
          <p:nvPr>
            <p:ph sz="quarter" idx="1"/>
          </p:nvPr>
        </p:nvSpPr>
        <p:spPr/>
        <p:txBody>
          <a:bodyPr/>
          <a:lstStyle/>
          <a:p>
            <a:r>
              <a:rPr lang="en-US" sz="2800" b="1" dirty="0" smtClean="0"/>
              <a:t>F0</a:t>
            </a:r>
            <a:r>
              <a:rPr lang="en-US" sz="2800" dirty="0" smtClean="0"/>
              <a:t> </a:t>
            </a:r>
            <a:endParaRPr lang="en-US" sz="2800" dirty="0"/>
          </a:p>
          <a:p>
            <a:pPr lvl="1"/>
            <a:r>
              <a:rPr lang="en-US" sz="2800" dirty="0" smtClean="0"/>
              <a:t>min, max, mean, range, </a:t>
            </a:r>
            <a:r>
              <a:rPr lang="en-US" sz="2800" dirty="0" err="1" smtClean="0"/>
              <a:t>stdev</a:t>
            </a:r>
            <a:r>
              <a:rPr lang="en-US" sz="2800" dirty="0" smtClean="0"/>
              <a:t>, above</a:t>
            </a:r>
          </a:p>
          <a:p>
            <a:r>
              <a:rPr lang="en-US" sz="2800" b="1" dirty="0" smtClean="0"/>
              <a:t>Energy [RMS</a:t>
            </a:r>
            <a:r>
              <a:rPr lang="en-US" sz="2800" dirty="0" smtClean="0"/>
              <a:t>]  </a:t>
            </a:r>
          </a:p>
          <a:p>
            <a:pPr lvl="1"/>
            <a:r>
              <a:rPr lang="en-US" sz="2800" dirty="0" smtClean="0"/>
              <a:t>min, max, mean, range, </a:t>
            </a:r>
            <a:r>
              <a:rPr lang="en-US" sz="2800" dirty="0" err="1" smtClean="0"/>
              <a:t>stdev</a:t>
            </a:r>
            <a:r>
              <a:rPr lang="en-US" sz="2800" dirty="0" smtClean="0"/>
              <a:t>, above</a:t>
            </a:r>
          </a:p>
          <a:p>
            <a:r>
              <a:rPr lang="en-US" sz="2800" b="1" dirty="0" smtClean="0"/>
              <a:t>Voicing</a:t>
            </a:r>
          </a:p>
          <a:p>
            <a:pPr lvl="1"/>
            <a:r>
              <a:rPr lang="en-US" sz="2800" dirty="0" err="1" smtClean="0"/>
              <a:t>vcd</a:t>
            </a:r>
            <a:r>
              <a:rPr lang="en-US" sz="2800" dirty="0" smtClean="0"/>
              <a:t> (percentage of voiced frames)</a:t>
            </a:r>
          </a:p>
          <a:p>
            <a:endParaRPr lang="en-US" dirty="0"/>
          </a:p>
        </p:txBody>
      </p:sp>
    </p:spTree>
    <p:extLst>
      <p:ext uri="{BB962C8B-B14F-4D97-AF65-F5344CB8AC3E}">
        <p14:creationId xmlns:p14="http://schemas.microsoft.com/office/powerpoint/2010/main" val="599058594"/>
      </p:ext>
    </p:extLst>
  </p:cSld>
  <p:clrMapOvr>
    <a:masterClrMapping/>
  </p:clrMapOvr>
  <p:transition advTm="62576"/>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914400" y="274639"/>
            <a:ext cx="7772400" cy="1096961"/>
          </a:xfrm>
        </p:spPr>
        <p:txBody>
          <a:bodyPr/>
          <a:lstStyle/>
          <a:p>
            <a:r>
              <a:rPr lang="en-US" dirty="0" err="1" smtClean="0"/>
              <a:t>Liscombe</a:t>
            </a:r>
            <a:r>
              <a:rPr lang="en-US" dirty="0" smtClean="0"/>
              <a:t> et al. 2003 Features</a:t>
            </a:r>
            <a:br>
              <a:rPr lang="en-US" dirty="0" smtClean="0"/>
            </a:br>
            <a:r>
              <a:rPr lang="en-US" dirty="0" smtClean="0"/>
              <a:t>Semi-Automatic Acoustic-Prosodic</a:t>
            </a:r>
            <a:endParaRPr lang="en-US" dirty="0"/>
          </a:p>
        </p:txBody>
      </p:sp>
      <p:sp>
        <p:nvSpPr>
          <p:cNvPr id="56324" name="Rectangle 5"/>
          <p:cNvSpPr>
            <a:spLocks noGrp="1" noChangeArrowheads="1"/>
          </p:cNvSpPr>
          <p:nvPr>
            <p:ph sz="quarter" idx="1"/>
          </p:nvPr>
        </p:nvSpPr>
        <p:spPr>
          <a:xfrm>
            <a:off x="914400" y="1828800"/>
            <a:ext cx="7772400" cy="4191000"/>
          </a:xfrm>
        </p:spPr>
        <p:txBody>
          <a:bodyPr/>
          <a:lstStyle/>
          <a:p>
            <a:r>
              <a:rPr lang="en-US" dirty="0" smtClean="0"/>
              <a:t>Spectral Tilt:  H2 – H1</a:t>
            </a:r>
            <a:endParaRPr lang="en-US" dirty="0"/>
          </a:p>
          <a:p>
            <a:pPr lvl="2"/>
            <a:r>
              <a:rPr lang="en-US" dirty="0"/>
              <a:t>computed over 30 </a:t>
            </a:r>
            <a:r>
              <a:rPr lang="en-US" dirty="0" err="1"/>
              <a:t>ms</a:t>
            </a:r>
            <a:r>
              <a:rPr lang="en-US" dirty="0"/>
              <a:t> window centered on middle of vowel </a:t>
            </a:r>
            <a:endParaRPr lang="en-US" dirty="0" smtClean="0"/>
          </a:p>
          <a:p>
            <a:pPr marL="776288" lvl="1" indent="-457200">
              <a:buFont typeface="+mj-lt"/>
              <a:buAutoNum type="arabicPeriod"/>
            </a:pPr>
            <a:r>
              <a:rPr lang="en-US" dirty="0"/>
              <a:t>V</a:t>
            </a:r>
            <a:r>
              <a:rPr lang="en-US" dirty="0" smtClean="0"/>
              <a:t>owel with hand-labeled  </a:t>
            </a:r>
            <a:r>
              <a:rPr lang="en-US" i="1" dirty="0" smtClean="0"/>
              <a:t>nuclear</a:t>
            </a:r>
            <a:r>
              <a:rPr lang="en-US" dirty="0" smtClean="0"/>
              <a:t> stress</a:t>
            </a:r>
          </a:p>
          <a:p>
            <a:pPr lvl="2"/>
            <a:r>
              <a:rPr lang="en-US" dirty="0" smtClean="0"/>
              <a:t>main stressed vowel of the intonation phrase</a:t>
            </a:r>
          </a:p>
          <a:p>
            <a:pPr marL="776288" lvl="1" indent="-457200">
              <a:buFont typeface="+mj-lt"/>
              <a:buAutoNum type="arabicPeriod"/>
            </a:pPr>
            <a:r>
              <a:rPr lang="en-US" dirty="0" smtClean="0"/>
              <a:t>Loudest vowel</a:t>
            </a:r>
            <a:endParaRPr lang="en-US" dirty="0"/>
          </a:p>
          <a:p>
            <a:pPr lvl="2"/>
            <a:r>
              <a:rPr lang="en-US" dirty="0" smtClean="0"/>
              <a:t>vowel with highest RMS</a:t>
            </a:r>
          </a:p>
          <a:p>
            <a:r>
              <a:rPr lang="en-US" dirty="0" smtClean="0"/>
              <a:t>Syllable Length</a:t>
            </a:r>
          </a:p>
          <a:p>
            <a:r>
              <a:rPr lang="en-US" dirty="0" err="1" smtClean="0"/>
              <a:t>ToBI</a:t>
            </a:r>
            <a:endParaRPr lang="en-US" dirty="0" smtClean="0"/>
          </a:p>
          <a:p>
            <a:pPr lvl="1"/>
            <a:r>
              <a:rPr lang="en-US" dirty="0" smtClean="0"/>
              <a:t>Nuclear accent type (L*, H*, L+H*)</a:t>
            </a:r>
          </a:p>
          <a:p>
            <a:pPr lvl="1"/>
            <a:r>
              <a:rPr lang="en-US" dirty="0" smtClean="0"/>
              <a:t>Boundary tone type (H-H%, L-L%, </a:t>
            </a:r>
            <a:r>
              <a:rPr lang="en-US" dirty="0" err="1" smtClean="0"/>
              <a:t>etc</a:t>
            </a:r>
            <a:r>
              <a:rPr lang="en-US" dirty="0" smtClean="0"/>
              <a:t>)</a:t>
            </a:r>
            <a:endParaRPr lang="en-US" dirty="0"/>
          </a:p>
          <a:p>
            <a:endParaRPr lang="en-US" dirty="0"/>
          </a:p>
        </p:txBody>
      </p:sp>
    </p:spTree>
    <p:extLst>
      <p:ext uri="{BB962C8B-B14F-4D97-AF65-F5344CB8AC3E}">
        <p14:creationId xmlns:p14="http://schemas.microsoft.com/office/powerpoint/2010/main" val="4234286415"/>
      </p:ext>
    </p:extLst>
  </p:cSld>
  <p:clrMapOvr>
    <a:masterClrMapping/>
  </p:clrMapOvr>
  <p:transition advTm="62576"/>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r>
              <a:rPr lang="en-US" smtClean="0"/>
              <a:t>Global Pitch Statistics</a:t>
            </a:r>
            <a:endParaRPr lang="en-US"/>
          </a:p>
        </p:txBody>
      </p:sp>
      <p:pic>
        <p:nvPicPr>
          <p:cNvPr id="52228" name="Picture 3"/>
          <p:cNvPicPr>
            <a:picLocks noGrp="1" noChangeAspect="1" noChangeArrowheads="1"/>
          </p:cNvPicPr>
          <p:nvPr>
            <p:ph sz="quarter" idx="1"/>
          </p:nvPr>
        </p:nvPicPr>
        <p:blipFill>
          <a:blip r:embed="rId7"/>
          <a:srcRect t="5919" b="5919"/>
          <a:stretch>
            <a:fillRect/>
          </a:stretch>
        </p:blipFill>
        <p:spPr/>
      </p:pic>
      <p:sp>
        <p:nvSpPr>
          <p:cNvPr id="52226" name="Footer Placeholder 3"/>
          <p:cNvSpPr>
            <a:spLocks noGrp="1"/>
          </p:cNvSpPr>
          <p:nvPr>
            <p:ph type="ftr" sz="quarter" idx="4294967295"/>
          </p:nvPr>
        </p:nvSpPr>
        <p:spPr>
          <a:xfrm>
            <a:off x="0" y="6553200"/>
            <a:ext cx="3200400" cy="304800"/>
          </a:xfrm>
          <a:prstGeom prst="rect">
            <a:avLst/>
          </a:prstGeom>
          <a:noFill/>
        </p:spPr>
        <p:txBody>
          <a:bodyPr/>
          <a:lstStyle/>
          <a:p>
            <a:r>
              <a:rPr lang="en-US" sz="1400"/>
              <a:t>Slide from Jackson Liscombe</a:t>
            </a:r>
          </a:p>
        </p:txBody>
      </p:sp>
      <p:pic>
        <p:nvPicPr>
          <p:cNvPr id="1506308" name="Picture 4">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8"/>
          <a:srcRect/>
          <a:stretch>
            <a:fillRect/>
          </a:stretch>
        </p:blipFill>
        <p:spPr bwMode="auto">
          <a:xfrm>
            <a:off x="4191000" y="5105400"/>
            <a:ext cx="228600" cy="228600"/>
          </a:xfrm>
          <a:prstGeom prst="rect">
            <a:avLst/>
          </a:prstGeom>
          <a:noFill/>
          <a:ln w="9525">
            <a:noFill/>
            <a:miter lim="800000"/>
            <a:headEnd/>
            <a:tailEnd/>
          </a:ln>
        </p:spPr>
      </p:pic>
      <p:pic>
        <p:nvPicPr>
          <p:cNvPr id="1506309" name="Picture 5">
            <a:hlinkClick r:id="" action="ppaction://media"/>
          </p:cNvPr>
          <p:cNvPicPr>
            <a:picLocks noRot="1" noChangeAspect="1" noChangeArrowheads="1"/>
          </p:cNvPicPr>
          <p:nvPr>
            <a:audioFile r:link="rId4"/>
            <p:extLst>
              <p:ext uri="{DAA4B4D4-6D71-4841-9C94-3DE7FCFB9230}">
                <p14:media xmlns:p14="http://schemas.microsoft.com/office/powerpoint/2010/main" r:embed="rId3"/>
              </p:ext>
            </p:extLst>
          </p:nvPr>
        </p:nvPicPr>
        <p:blipFill>
          <a:blip r:embed="rId8"/>
          <a:srcRect/>
          <a:stretch>
            <a:fillRect/>
          </a:stretch>
        </p:blipFill>
        <p:spPr bwMode="auto">
          <a:xfrm>
            <a:off x="4267200" y="2133600"/>
            <a:ext cx="228600" cy="228600"/>
          </a:xfrm>
          <a:prstGeom prst="rect">
            <a:avLst/>
          </a:prstGeom>
          <a:noFill/>
          <a:ln w="9525">
            <a:noFill/>
            <a:miter lim="800000"/>
            <a:headEnd/>
            <a:tailEnd/>
          </a:ln>
        </p:spPr>
      </p:pic>
    </p:spTree>
  </p:cSld>
  <p:clrMapOvr>
    <a:masterClrMapping/>
  </p:clrMapOvr>
  <p:transition advTm="61040"/>
  <p:timing>
    <p:tnLst>
      <p:par>
        <p:cTn id="1" dur="indefinite" restart="never" nodeType="tmRoot">
          <p:childTnLst>
            <p:seq concurrent="1" nextAc="seek">
              <p:cTn id="2" restart="whenNotActive" fill="hold" evtFilter="cancelBubble" nodeType="interactiveSeq">
                <p:stCondLst>
                  <p:cond evt="onClick" delay="0">
                    <p:tgtEl>
                      <p:spTgt spid="150630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 fill="hold"/>
                                        <p:tgtEl>
                                          <p:spTgt spid="1506308"/>
                                        </p:tgtEl>
                                      </p:cBhvr>
                                    </p:cmd>
                                  </p:childTnLst>
                                </p:cTn>
                              </p:par>
                            </p:childTnLst>
                          </p:cTn>
                        </p:par>
                      </p:childTnLst>
                    </p:cTn>
                  </p:par>
                </p:childTnLst>
              </p:cTn>
              <p:nextCondLst>
                <p:cond evt="onClick" delay="0">
                  <p:tgtEl>
                    <p:spTgt spid="1506308"/>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506308"/>
                </p:tgtEl>
              </p:cMediaNode>
            </p:audio>
            <p:seq concurrent="1" nextAc="seek">
              <p:cTn id="8" restart="whenNotActive" fill="hold" evtFilter="cancelBubble" nodeType="interactiveSeq">
                <p:stCondLst>
                  <p:cond evt="onClick" delay="0">
                    <p:tgtEl>
                      <p:spTgt spid="150630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93" fill="hold"/>
                                        <p:tgtEl>
                                          <p:spTgt spid="1506309"/>
                                        </p:tgtEl>
                                      </p:cBhvr>
                                    </p:cmd>
                                  </p:childTnLst>
                                </p:cTn>
                              </p:par>
                            </p:childTnLst>
                          </p:cTn>
                        </p:par>
                      </p:childTnLst>
                    </p:cTn>
                  </p:par>
                </p:childTnLst>
              </p:cTn>
              <p:nextCondLst>
                <p:cond evt="onClick" delay="0">
                  <p:tgtEl>
                    <p:spTgt spid="1506309"/>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506309"/>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smtClean="0"/>
              <a:t>Global Pitch Statistics</a:t>
            </a:r>
            <a:endParaRPr lang="en-US"/>
          </a:p>
        </p:txBody>
      </p:sp>
      <p:pic>
        <p:nvPicPr>
          <p:cNvPr id="54276" name="Picture 3"/>
          <p:cNvPicPr>
            <a:picLocks noGrp="1" noChangeAspect="1" noChangeArrowheads="1"/>
          </p:cNvPicPr>
          <p:nvPr>
            <p:ph sz="quarter" idx="1"/>
          </p:nvPr>
        </p:nvPicPr>
        <p:blipFill>
          <a:blip r:embed="rId7"/>
          <a:srcRect t="5919" b="5919"/>
          <a:stretch>
            <a:fillRect/>
          </a:stretch>
        </p:blipFill>
        <p:spPr/>
      </p:pic>
      <p:sp>
        <p:nvSpPr>
          <p:cNvPr id="54274" name="Footer Placeholder 3"/>
          <p:cNvSpPr>
            <a:spLocks noGrp="1"/>
          </p:cNvSpPr>
          <p:nvPr>
            <p:ph type="ftr" sz="quarter" idx="4294967295"/>
          </p:nvPr>
        </p:nvSpPr>
        <p:spPr>
          <a:xfrm>
            <a:off x="0" y="6553200"/>
            <a:ext cx="3962400" cy="304800"/>
          </a:xfrm>
          <a:prstGeom prst="rect">
            <a:avLst/>
          </a:prstGeom>
          <a:noFill/>
        </p:spPr>
        <p:txBody>
          <a:bodyPr/>
          <a:lstStyle/>
          <a:p>
            <a:r>
              <a:rPr lang="en-US" sz="1400"/>
              <a:t>Slide from Jackson Liscombe</a:t>
            </a:r>
          </a:p>
        </p:txBody>
      </p:sp>
      <p:pic>
        <p:nvPicPr>
          <p:cNvPr id="1508356" name="Picture 4">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8"/>
          <a:srcRect/>
          <a:stretch>
            <a:fillRect/>
          </a:stretch>
        </p:blipFill>
        <p:spPr bwMode="auto">
          <a:xfrm>
            <a:off x="4267200" y="2133600"/>
            <a:ext cx="228600" cy="228600"/>
          </a:xfrm>
          <a:prstGeom prst="rect">
            <a:avLst/>
          </a:prstGeom>
          <a:noFill/>
          <a:ln w="9525">
            <a:noFill/>
            <a:miter lim="800000"/>
            <a:headEnd/>
            <a:tailEnd/>
          </a:ln>
        </p:spPr>
      </p:pic>
      <p:pic>
        <p:nvPicPr>
          <p:cNvPr id="1508357" name="Picture 5">
            <a:hlinkClick r:id="" action="ppaction://media"/>
          </p:cNvPr>
          <p:cNvPicPr>
            <a:picLocks noRot="1" noChangeAspect="1" noChangeArrowheads="1"/>
          </p:cNvPicPr>
          <p:nvPr>
            <a:audioFile r:link="rId4"/>
            <p:extLst>
              <p:ext uri="{DAA4B4D4-6D71-4841-9C94-3DE7FCFB9230}">
                <p14:media xmlns:p14="http://schemas.microsoft.com/office/powerpoint/2010/main" r:embed="rId3"/>
              </p:ext>
            </p:extLst>
          </p:nvPr>
        </p:nvPicPr>
        <p:blipFill>
          <a:blip r:embed="rId8"/>
          <a:srcRect/>
          <a:stretch>
            <a:fillRect/>
          </a:stretch>
        </p:blipFill>
        <p:spPr bwMode="auto">
          <a:xfrm>
            <a:off x="4457700" y="5105400"/>
            <a:ext cx="228600" cy="228600"/>
          </a:xfrm>
          <a:prstGeom prst="rect">
            <a:avLst/>
          </a:prstGeom>
          <a:noFill/>
          <a:ln w="9525">
            <a:noFill/>
            <a:miter lim="800000"/>
            <a:headEnd/>
            <a:tailEnd/>
          </a:ln>
        </p:spPr>
      </p:pic>
    </p:spTree>
  </p:cSld>
  <p:clrMapOvr>
    <a:masterClrMapping/>
  </p:clrMapOvr>
  <p:transition advTm="54480"/>
  <p:timing>
    <p:tnLst>
      <p:par>
        <p:cTn id="1" dur="indefinite" restart="never" nodeType="tmRoot">
          <p:childTnLst>
            <p:seq concurrent="1" nextAc="seek">
              <p:cTn id="2" restart="whenNotActive" fill="hold" evtFilter="cancelBubble" nodeType="interactiveSeq">
                <p:stCondLst>
                  <p:cond evt="onClick" delay="0">
                    <p:tgtEl>
                      <p:spTgt spid="150835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3" fill="hold"/>
                                        <p:tgtEl>
                                          <p:spTgt spid="1508356"/>
                                        </p:tgtEl>
                                      </p:cBhvr>
                                    </p:cmd>
                                  </p:childTnLst>
                                </p:cTn>
                              </p:par>
                            </p:childTnLst>
                          </p:cTn>
                        </p:par>
                      </p:childTnLst>
                    </p:cTn>
                  </p:par>
                </p:childTnLst>
              </p:cTn>
              <p:nextCondLst>
                <p:cond evt="onClick" delay="0">
                  <p:tgtEl>
                    <p:spTgt spid="150835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508356"/>
                </p:tgtEl>
              </p:cMediaNode>
            </p:audio>
            <p:seq concurrent="1" nextAc="seek">
              <p:cTn id="8" restart="whenNotActive" fill="hold" evtFilter="cancelBubble" nodeType="interactiveSeq">
                <p:stCondLst>
                  <p:cond evt="onClick" delay="0">
                    <p:tgtEl>
                      <p:spTgt spid="150835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15" fill="hold"/>
                                        <p:tgtEl>
                                          <p:spTgt spid="1508357"/>
                                        </p:tgtEl>
                                      </p:cBhvr>
                                    </p:cmd>
                                  </p:childTnLst>
                                </p:cTn>
                              </p:par>
                            </p:childTnLst>
                          </p:cTn>
                        </p:par>
                      </p:childTnLst>
                    </p:cTn>
                  </p:par>
                </p:childTnLst>
              </p:cTn>
              <p:nextCondLst>
                <p:cond evt="onClick" delay="0">
                  <p:tgtEl>
                    <p:spTgt spid="1508357"/>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50835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9"/>
            <a:ext cx="8534400" cy="639761"/>
          </a:xfrm>
        </p:spPr>
        <p:txBody>
          <a:bodyPr/>
          <a:lstStyle/>
          <a:p>
            <a:r>
              <a:rPr lang="en-US" sz="3600" dirty="0" smtClean="0"/>
              <a:t>Correlation between emotion and acoustics</a:t>
            </a:r>
            <a:endParaRPr lang="en-US" sz="3600" dirty="0"/>
          </a:p>
        </p:txBody>
      </p:sp>
      <p:sp>
        <p:nvSpPr>
          <p:cNvPr id="5" name="Content Placeholder 4"/>
          <p:cNvSpPr>
            <a:spLocks noGrp="1"/>
          </p:cNvSpPr>
          <p:nvPr>
            <p:ph sz="quarter" idx="1"/>
          </p:nvPr>
        </p:nvSpPr>
        <p:spPr/>
        <p:txBody>
          <a:bodyPr/>
          <a:lstStyle/>
          <a:p>
            <a:r>
              <a:rPr lang="en-US" dirty="0" smtClean="0"/>
              <a:t>a</a:t>
            </a:r>
            <a:endParaRPr lang="en-US" dirty="0"/>
          </a:p>
        </p:txBody>
      </p:sp>
      <p:pic>
        <p:nvPicPr>
          <p:cNvPr id="6" name="Picture 5" descr="correlation.tiff"/>
          <p:cNvPicPr>
            <a:picLocks noChangeAspect="1"/>
          </p:cNvPicPr>
          <p:nvPr/>
        </p:nvPicPr>
        <p:blipFill rotWithShape="1">
          <a:blip r:embed="rId2">
            <a:extLst>
              <a:ext uri="{28A0092B-C50C-407E-A947-70E740481C1C}">
                <a14:useLocalDpi xmlns:a14="http://schemas.microsoft.com/office/drawing/2010/main" val="0"/>
              </a:ext>
            </a:extLst>
          </a:blip>
          <a:srcRect t="6066" b="80"/>
          <a:stretch/>
        </p:blipFill>
        <p:spPr>
          <a:xfrm>
            <a:off x="0" y="838200"/>
            <a:ext cx="9144000" cy="4197096"/>
          </a:xfrm>
          <a:prstGeom prst="rect">
            <a:avLst/>
          </a:prstGeom>
        </p:spPr>
      </p:pic>
      <p:sp>
        <p:nvSpPr>
          <p:cNvPr id="7" name="TextBox 6"/>
          <p:cNvSpPr txBox="1"/>
          <p:nvPr/>
        </p:nvSpPr>
        <p:spPr>
          <a:xfrm>
            <a:off x="152400" y="5334000"/>
            <a:ext cx="8991600" cy="1200328"/>
          </a:xfrm>
          <a:prstGeom prst="rect">
            <a:avLst/>
          </a:prstGeom>
          <a:noFill/>
        </p:spPr>
        <p:txBody>
          <a:bodyPr wrap="square" rtlCol="0">
            <a:spAutoFit/>
          </a:bodyPr>
          <a:lstStyle/>
          <a:p>
            <a:r>
              <a:rPr lang="en-US" sz="2400" dirty="0" smtClean="0">
                <a:latin typeface="Calibri"/>
                <a:cs typeface="Calibri"/>
              </a:rPr>
              <a:t>positive-activation emotions (angry, frustrated, happy, confident): </a:t>
            </a:r>
          </a:p>
          <a:p>
            <a:r>
              <a:rPr lang="en-US" sz="2400" dirty="0">
                <a:latin typeface="Calibri"/>
                <a:cs typeface="Calibri"/>
              </a:rPr>
              <a:t>	</a:t>
            </a:r>
            <a:r>
              <a:rPr lang="en-US" sz="2400" dirty="0" smtClean="0">
                <a:latin typeface="Calibri"/>
                <a:cs typeface="Calibri"/>
              </a:rPr>
              <a:t>high F0, RMS, speed</a:t>
            </a:r>
          </a:p>
          <a:p>
            <a:r>
              <a:rPr lang="en-US" sz="2400" dirty="0" smtClean="0">
                <a:latin typeface="Calibri"/>
                <a:cs typeface="Calibri"/>
              </a:rPr>
              <a:t>positive versus negative valence: TILT (positive valence = negative tilt) </a:t>
            </a:r>
          </a:p>
        </p:txBody>
      </p:sp>
    </p:spTree>
    <p:extLst>
      <p:ext uri="{BB962C8B-B14F-4D97-AF65-F5344CB8AC3E}">
        <p14:creationId xmlns:p14="http://schemas.microsoft.com/office/powerpoint/2010/main" val="2695528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Human labels for each sentence</a:t>
            </a:r>
            <a:endParaRPr lang="en-US" dirty="0"/>
          </a:p>
        </p:txBody>
      </p:sp>
      <p:pic>
        <p:nvPicPr>
          <p:cNvPr id="6" name="Picture 5" descr="survey.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33600"/>
            <a:ext cx="8416584" cy="4470400"/>
          </a:xfrm>
          <a:prstGeom prst="rect">
            <a:avLst/>
          </a:prstGeom>
        </p:spPr>
      </p:pic>
    </p:spTree>
    <p:extLst>
      <p:ext uri="{BB962C8B-B14F-4D97-AF65-F5344CB8AC3E}">
        <p14:creationId xmlns:p14="http://schemas.microsoft.com/office/powerpoint/2010/main" val="3150401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914400" y="274639"/>
            <a:ext cx="7772400" cy="563561"/>
          </a:xfrm>
        </p:spPr>
        <p:txBody>
          <a:bodyPr/>
          <a:lstStyle/>
          <a:p>
            <a:r>
              <a:rPr lang="en-US" dirty="0" err="1" smtClean="0"/>
              <a:t>Liscombe</a:t>
            </a:r>
            <a:r>
              <a:rPr lang="en-US" dirty="0" smtClean="0"/>
              <a:t> et al. Experiments</a:t>
            </a:r>
            <a:endParaRPr lang="en-US" dirty="0"/>
          </a:p>
        </p:txBody>
      </p:sp>
      <p:sp>
        <p:nvSpPr>
          <p:cNvPr id="58372" name="Rectangle 5"/>
          <p:cNvSpPr>
            <a:spLocks noGrp="1" noChangeArrowheads="1"/>
          </p:cNvSpPr>
          <p:nvPr>
            <p:ph sz="quarter" idx="1"/>
          </p:nvPr>
        </p:nvSpPr>
        <p:spPr>
          <a:xfrm>
            <a:off x="304800" y="990600"/>
            <a:ext cx="8686800" cy="4572000"/>
          </a:xfrm>
        </p:spPr>
        <p:txBody>
          <a:bodyPr/>
          <a:lstStyle/>
          <a:p>
            <a:r>
              <a:rPr lang="en-US" dirty="0" smtClean="0"/>
              <a:t>Binary Classification for Each Emotion, </a:t>
            </a:r>
          </a:p>
          <a:p>
            <a:pPr lvl="1"/>
            <a:r>
              <a:rPr lang="en-US" dirty="0" smtClean="0"/>
              <a:t>‘not at all’ versus other</a:t>
            </a:r>
          </a:p>
          <a:p>
            <a:pPr lvl="1"/>
            <a:r>
              <a:rPr lang="en-US" dirty="0" smtClean="0"/>
              <a:t>Ripper, 90/10 split</a:t>
            </a:r>
          </a:p>
          <a:p>
            <a:pPr lvl="1"/>
            <a:r>
              <a:rPr lang="en-US" dirty="0" smtClean="0"/>
              <a:t>75% accuracy compared to 62% most-frequent-class baseline </a:t>
            </a:r>
          </a:p>
          <a:p>
            <a:pPr marL="319088" lvl="1" indent="0">
              <a:buNone/>
            </a:pPr>
            <a:endParaRPr lang="en-US" dirty="0"/>
          </a:p>
        </p:txBody>
      </p:sp>
      <p:pic>
        <p:nvPicPr>
          <p:cNvPr id="5" name="Picture 4" descr="lisc.tiff"/>
          <p:cNvPicPr>
            <a:picLocks noChangeAspect="1"/>
          </p:cNvPicPr>
          <p:nvPr/>
        </p:nvPicPr>
        <p:blipFill>
          <a:blip r:embed="rId3"/>
          <a:stretch>
            <a:fillRect/>
          </a:stretch>
        </p:blipFill>
        <p:spPr>
          <a:xfrm>
            <a:off x="914400" y="2847499"/>
            <a:ext cx="7375635" cy="4010501"/>
          </a:xfrm>
          <a:prstGeom prst="rect">
            <a:avLst/>
          </a:prstGeom>
        </p:spPr>
      </p:pic>
    </p:spTree>
  </p:cSld>
  <p:clrMapOvr>
    <a:masterClrMapping/>
  </p:clrMapOvr>
  <p:transition advTm="124704"/>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r>
              <a:rPr lang="en-US" smtClean="0"/>
              <a:t>Example 2 - Ang 2002</a:t>
            </a:r>
            <a:endParaRPr lang="en-US"/>
          </a:p>
        </p:txBody>
      </p:sp>
      <p:sp>
        <p:nvSpPr>
          <p:cNvPr id="62468" name="Rectangle 3"/>
          <p:cNvSpPr>
            <a:spLocks noGrp="1" noChangeArrowheads="1"/>
          </p:cNvSpPr>
          <p:nvPr>
            <p:ph sz="quarter" idx="1"/>
          </p:nvPr>
        </p:nvSpPr>
        <p:spPr/>
        <p:txBody>
          <a:bodyPr/>
          <a:lstStyle/>
          <a:p>
            <a:pPr marL="0" indent="0">
              <a:buNone/>
            </a:pPr>
            <a:r>
              <a:rPr lang="en-US" dirty="0" err="1" smtClean="0"/>
              <a:t>Ang</a:t>
            </a:r>
            <a:r>
              <a:rPr lang="en-US" dirty="0" smtClean="0"/>
              <a:t>, Shriberg, </a:t>
            </a:r>
            <a:r>
              <a:rPr lang="en-US" dirty="0" err="1" smtClean="0"/>
              <a:t>Stolcke</a:t>
            </a:r>
            <a:r>
              <a:rPr lang="en-US" dirty="0" smtClean="0"/>
              <a:t>. 2002. “Prosody-based automatic detection of annoyance and frustration in human-computer dialog”</a:t>
            </a:r>
          </a:p>
          <a:p>
            <a:pPr marL="274638" lvl="1" indent="0">
              <a:buNone/>
            </a:pPr>
            <a:r>
              <a:rPr lang="en-US" sz="1800" dirty="0" smtClean="0"/>
              <a:t>DARPA Communicator “ Travel Planning” 837 dialogs, 21,819 </a:t>
            </a:r>
            <a:r>
              <a:rPr lang="en-US" sz="1800" dirty="0" err="1" smtClean="0"/>
              <a:t>utts</a:t>
            </a:r>
            <a:endParaRPr lang="en-US" sz="1800" dirty="0" smtClean="0"/>
          </a:p>
          <a:p>
            <a:r>
              <a:rPr lang="en-US" dirty="0" smtClean="0"/>
              <a:t>How reliably can humans and machines label annoyance and frustration?</a:t>
            </a:r>
          </a:p>
          <a:p>
            <a:r>
              <a:rPr lang="en-US" dirty="0" smtClean="0"/>
              <a:t>What prosodic or other features are useful?</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r>
              <a:rPr lang="en-US" smtClean="0"/>
              <a:t>Data Annotation</a:t>
            </a:r>
            <a:endParaRPr lang="en-US"/>
          </a:p>
        </p:txBody>
      </p:sp>
      <p:sp>
        <p:nvSpPr>
          <p:cNvPr id="64516" name="Rectangle 3"/>
          <p:cNvSpPr>
            <a:spLocks noGrp="1" noChangeArrowheads="1"/>
          </p:cNvSpPr>
          <p:nvPr>
            <p:ph sz="quarter" idx="1"/>
          </p:nvPr>
        </p:nvSpPr>
        <p:spPr/>
        <p:txBody>
          <a:bodyPr/>
          <a:lstStyle/>
          <a:p>
            <a:r>
              <a:rPr lang="en-US" sz="2800" dirty="0" smtClean="0"/>
              <a:t>5 undergrads with different backgrounds</a:t>
            </a:r>
          </a:p>
          <a:p>
            <a:r>
              <a:rPr lang="en-US" sz="2800" dirty="0" smtClean="0"/>
              <a:t>Each dialog labeled by 2+ people independently</a:t>
            </a:r>
          </a:p>
          <a:p>
            <a:pPr lvl="1"/>
            <a:r>
              <a:rPr lang="en-US" sz="2800" dirty="0" smtClean="0"/>
              <a:t>2nd “Consensus” pass for all disagreements, by  two of the same labelers</a:t>
            </a:r>
            <a:endParaRPr lang="en-US" sz="2800" dirty="0"/>
          </a:p>
        </p:txBody>
      </p:sp>
      <p:sp>
        <p:nvSpPr>
          <p:cNvPr id="64514" name="Footer Placeholder 3"/>
          <p:cNvSpPr>
            <a:spLocks noGrp="1"/>
          </p:cNvSpPr>
          <p:nvPr>
            <p:ph type="ftr" sz="quarter" idx="4294967295"/>
          </p:nvPr>
        </p:nvSpPr>
        <p:spPr>
          <a:xfrm>
            <a:off x="0" y="6553200"/>
            <a:ext cx="3200400" cy="304800"/>
          </a:xfrm>
          <a:prstGeom prst="rect">
            <a:avLst/>
          </a:prstGeom>
          <a:noFill/>
        </p:spPr>
        <p:txBody>
          <a:bodyPr/>
          <a:lstStyle/>
          <a:p>
            <a:r>
              <a:rPr lang="en-US" sz="1400"/>
              <a:t>Slide from Shriberg, Ang, Stolcke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r>
              <a:rPr lang="en-US" smtClean="0"/>
              <a:t>Data Labeling</a:t>
            </a:r>
            <a:endParaRPr lang="en-US"/>
          </a:p>
        </p:txBody>
      </p:sp>
      <p:sp>
        <p:nvSpPr>
          <p:cNvPr id="66564" name="Rectangle 3"/>
          <p:cNvSpPr>
            <a:spLocks noGrp="1" noChangeArrowheads="1"/>
          </p:cNvSpPr>
          <p:nvPr>
            <p:ph sz="quarter" idx="1"/>
          </p:nvPr>
        </p:nvSpPr>
        <p:spPr/>
        <p:txBody>
          <a:bodyPr/>
          <a:lstStyle/>
          <a:p>
            <a:pPr marL="0" indent="0">
              <a:buNone/>
            </a:pPr>
            <a:r>
              <a:rPr lang="en-US" sz="2800" b="1" dirty="0" smtClean="0"/>
              <a:t>Emotion</a:t>
            </a:r>
            <a:r>
              <a:rPr lang="en-US" sz="2800" dirty="0" smtClean="0"/>
              <a:t>: neutral, annoyed, frustrated, tired/disappointed, amused/surprised,  no-speech/NA</a:t>
            </a:r>
          </a:p>
          <a:p>
            <a:pPr marL="0" indent="0">
              <a:buNone/>
            </a:pPr>
            <a:r>
              <a:rPr lang="en-US" sz="2800" b="1" dirty="0" smtClean="0"/>
              <a:t>Speaking style</a:t>
            </a:r>
            <a:r>
              <a:rPr lang="en-US" sz="2800" dirty="0" smtClean="0"/>
              <a:t>: </a:t>
            </a:r>
            <a:r>
              <a:rPr lang="en-US" sz="2800" dirty="0" err="1" smtClean="0"/>
              <a:t>hyperarticulation</a:t>
            </a:r>
            <a:r>
              <a:rPr lang="en-US" sz="2800" dirty="0" smtClean="0"/>
              <a:t>, perceived pausing between words or syllables, raised voice</a:t>
            </a:r>
          </a:p>
          <a:p>
            <a:pPr marL="0" indent="0">
              <a:buNone/>
            </a:pPr>
            <a:r>
              <a:rPr lang="en-US" sz="2800" b="1" dirty="0" smtClean="0"/>
              <a:t>Repeats and corrections</a:t>
            </a:r>
            <a:r>
              <a:rPr lang="en-US" sz="2800" dirty="0" smtClean="0"/>
              <a:t>: repeat/rephrase, repeat/rephrase with correction, correction only</a:t>
            </a:r>
          </a:p>
          <a:p>
            <a:pPr marL="0" indent="0">
              <a:buNone/>
            </a:pPr>
            <a:r>
              <a:rPr lang="en-US" sz="2800" b="1" dirty="0" smtClean="0"/>
              <a:t>Miscellaneous useful events: </a:t>
            </a:r>
            <a:r>
              <a:rPr lang="en-US" sz="2800" dirty="0" smtClean="0"/>
              <a:t>self-talk, noise, non-native speaker, speaker switches, etc.</a:t>
            </a:r>
            <a:endParaRPr lang="en-US" sz="2800" dirty="0"/>
          </a:p>
        </p:txBody>
      </p:sp>
      <p:sp>
        <p:nvSpPr>
          <p:cNvPr id="66562" name="Footer Placeholder 3"/>
          <p:cNvSpPr>
            <a:spLocks noGrp="1"/>
          </p:cNvSpPr>
          <p:nvPr>
            <p:ph type="ftr" sz="quarter" idx="4294967295"/>
          </p:nvPr>
        </p:nvSpPr>
        <p:spPr>
          <a:xfrm>
            <a:off x="0" y="6553200"/>
            <a:ext cx="3810000" cy="304800"/>
          </a:xfrm>
          <a:prstGeom prst="rect">
            <a:avLst/>
          </a:prstGeom>
          <a:noFill/>
        </p:spPr>
        <p:txBody>
          <a:bodyPr/>
          <a:lstStyle/>
          <a:p>
            <a:r>
              <a:rPr lang="en-US" sz="1400"/>
              <a:t>Slide from Shriberg, Ang, Stolcke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9"/>
            <a:ext cx="8458200" cy="411161"/>
          </a:xfrm>
        </p:spPr>
        <p:txBody>
          <a:bodyPr/>
          <a:lstStyle/>
          <a:p>
            <a:r>
              <a:rPr lang="en-US" dirty="0" smtClean="0"/>
              <a:t>Scherer’s typology of affective states</a:t>
            </a:r>
            <a:endParaRPr lang="en-US" dirty="0"/>
          </a:p>
        </p:txBody>
      </p:sp>
      <p:sp>
        <p:nvSpPr>
          <p:cNvPr id="7" name="Content Placeholder 6"/>
          <p:cNvSpPr>
            <a:spLocks noGrp="1"/>
          </p:cNvSpPr>
          <p:nvPr>
            <p:ph sz="quarter" idx="1"/>
          </p:nvPr>
        </p:nvSpPr>
        <p:spPr>
          <a:xfrm>
            <a:off x="304800" y="685800"/>
            <a:ext cx="8763000" cy="5562600"/>
          </a:xfrm>
        </p:spPr>
        <p:txBody>
          <a:bodyPr/>
          <a:lstStyle/>
          <a:p>
            <a:pPr marL="0" indent="0">
              <a:buNone/>
            </a:pPr>
            <a:r>
              <a:rPr lang="en-US" sz="2400" b="1" dirty="0" smtClean="0"/>
              <a:t>Emotion</a:t>
            </a:r>
            <a:r>
              <a:rPr lang="en-US" sz="2400" dirty="0" smtClean="0"/>
              <a:t>: relatively brief episode of synchronized response of all or most organismic subsystems in response to the evaluation of an external or internal event as being of major significance</a:t>
            </a:r>
          </a:p>
          <a:p>
            <a:pPr marL="319088" lvl="1" indent="0">
              <a:buNone/>
            </a:pPr>
            <a:r>
              <a:rPr lang="en-US" sz="2000" b="1" dirty="0" smtClean="0">
                <a:solidFill>
                  <a:srgbClr val="0000FF"/>
                </a:solidFill>
              </a:rPr>
              <a:t>angry, sad, joyful, fearful, ashamed, proud, desperate</a:t>
            </a:r>
          </a:p>
          <a:p>
            <a:pPr marL="0" indent="0">
              <a:buNone/>
            </a:pPr>
            <a:r>
              <a:rPr lang="en-US" sz="2400" b="1" dirty="0" smtClean="0"/>
              <a:t>Mood</a:t>
            </a:r>
            <a:r>
              <a:rPr lang="en-US" sz="2400" dirty="0" smtClean="0"/>
              <a:t>: diffuse affect state …change in subjective feeling, of low intensity but relatively long duration, often without apparent cause</a:t>
            </a:r>
          </a:p>
          <a:p>
            <a:pPr marL="319088" lvl="1" indent="0">
              <a:buNone/>
            </a:pPr>
            <a:r>
              <a:rPr lang="en-US" sz="2000" b="1" dirty="0" smtClean="0">
                <a:solidFill>
                  <a:srgbClr val="0000FF"/>
                </a:solidFill>
              </a:rPr>
              <a:t>cheerful, gloomy, irritable, listless, depressed, buoyant</a:t>
            </a:r>
          </a:p>
          <a:p>
            <a:pPr marL="0" indent="0">
              <a:buNone/>
            </a:pPr>
            <a:r>
              <a:rPr lang="en-US" sz="2400" b="1" dirty="0" smtClean="0"/>
              <a:t>Interpersonal stance</a:t>
            </a:r>
            <a:r>
              <a:rPr lang="en-US" sz="2400" dirty="0" smtClean="0"/>
              <a:t>: affective stance taken toward another person in a specific interaction, coloring the interpersonal exchange</a:t>
            </a:r>
          </a:p>
          <a:p>
            <a:pPr marL="319088" lvl="1" indent="0">
              <a:buNone/>
            </a:pPr>
            <a:r>
              <a:rPr lang="en-US" sz="2000" b="1" dirty="0" smtClean="0">
                <a:solidFill>
                  <a:srgbClr val="0000FF"/>
                </a:solidFill>
              </a:rPr>
              <a:t>distant, cold, warm, supportive, contemptuous</a:t>
            </a:r>
          </a:p>
          <a:p>
            <a:pPr marL="0" indent="0">
              <a:buNone/>
            </a:pPr>
            <a:r>
              <a:rPr lang="en-US" sz="2400" b="1" dirty="0" smtClean="0"/>
              <a:t>Attitudes</a:t>
            </a:r>
            <a:r>
              <a:rPr lang="en-US" sz="2400" dirty="0" smtClean="0"/>
              <a:t>: relatively enduring, affectively colored beliefs, preferences predispositions towards objects or persons </a:t>
            </a:r>
          </a:p>
          <a:p>
            <a:pPr marL="319088" lvl="1" indent="0">
              <a:buNone/>
            </a:pPr>
            <a:r>
              <a:rPr lang="en-US" sz="2000" b="1" dirty="0" smtClean="0">
                <a:solidFill>
                  <a:srgbClr val="0000FF"/>
                </a:solidFill>
              </a:rPr>
              <a:t>liking, loving, hating, valuing, desiring</a:t>
            </a:r>
          </a:p>
          <a:p>
            <a:pPr marL="0" indent="0">
              <a:buNone/>
            </a:pPr>
            <a:r>
              <a:rPr lang="en-US" sz="2400" b="1" dirty="0" smtClean="0"/>
              <a:t>Personality traits</a:t>
            </a:r>
            <a:r>
              <a:rPr lang="en-US" sz="2400" dirty="0" smtClean="0"/>
              <a:t>: emotionally laden, stable personality dispositions and behavior tendencies, typical for a person</a:t>
            </a:r>
          </a:p>
          <a:p>
            <a:pPr marL="319088" lvl="1" indent="0">
              <a:buNone/>
            </a:pPr>
            <a:r>
              <a:rPr lang="en-US" sz="2000" b="1" dirty="0" smtClean="0">
                <a:solidFill>
                  <a:srgbClr val="0000FF"/>
                </a:solidFill>
              </a:rPr>
              <a:t>nervous, anxious, reckless, morose, hostile, envious, jealous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r>
              <a:rPr lang="en-US" dirty="0" smtClean="0"/>
              <a:t>Emotion Samples</a:t>
            </a:r>
            <a:endParaRPr lang="en-US" dirty="0"/>
          </a:p>
        </p:txBody>
      </p:sp>
      <p:sp>
        <p:nvSpPr>
          <p:cNvPr id="68612" name="Rectangle 3"/>
          <p:cNvSpPr>
            <a:spLocks noGrp="1" noChangeArrowheads="1"/>
          </p:cNvSpPr>
          <p:nvPr>
            <p:ph sz="quarter" idx="1"/>
          </p:nvPr>
        </p:nvSpPr>
        <p:spPr/>
        <p:txBody>
          <a:bodyPr/>
          <a:lstStyle/>
          <a:p>
            <a:r>
              <a:rPr lang="en-US" smtClean="0"/>
              <a:t>Neutral</a:t>
            </a:r>
          </a:p>
          <a:p>
            <a:pPr lvl="1"/>
            <a:r>
              <a:rPr lang="en-US" smtClean="0"/>
              <a:t>July 30</a:t>
            </a:r>
          </a:p>
          <a:p>
            <a:pPr lvl="1"/>
            <a:r>
              <a:rPr lang="en-US" smtClean="0"/>
              <a:t>Yes</a:t>
            </a:r>
          </a:p>
          <a:p>
            <a:r>
              <a:rPr lang="en-US" smtClean="0"/>
              <a:t>Disappointed/tired</a:t>
            </a:r>
          </a:p>
          <a:p>
            <a:pPr lvl="1"/>
            <a:r>
              <a:rPr lang="en-US" smtClean="0"/>
              <a:t>No</a:t>
            </a:r>
          </a:p>
          <a:p>
            <a:endParaRPr lang="en-US" smtClean="0"/>
          </a:p>
          <a:p>
            <a:r>
              <a:rPr lang="en-US" smtClean="0"/>
              <a:t>Amused/surprised</a:t>
            </a:r>
          </a:p>
          <a:p>
            <a:pPr lvl="1"/>
            <a:r>
              <a:rPr lang="en-US" smtClean="0"/>
              <a:t>No</a:t>
            </a:r>
            <a:endParaRPr lang="en-US"/>
          </a:p>
        </p:txBody>
      </p:sp>
      <p:sp>
        <p:nvSpPr>
          <p:cNvPr id="1548292" name="Rectangle 4"/>
          <p:cNvSpPr>
            <a:spLocks noGrp="1" noChangeArrowheads="1"/>
          </p:cNvSpPr>
          <p:nvPr>
            <p:ph sz="quarter" idx="2"/>
          </p:nvPr>
        </p:nvSpPr>
        <p:spPr/>
        <p:txBody>
          <a:bodyPr/>
          <a:lstStyle/>
          <a:p>
            <a:r>
              <a:rPr lang="en-US" dirty="0" smtClean="0"/>
              <a:t>Annoyed</a:t>
            </a:r>
          </a:p>
          <a:p>
            <a:pPr lvl="1"/>
            <a:r>
              <a:rPr lang="en-US" dirty="0" smtClean="0"/>
              <a:t>Yes</a:t>
            </a:r>
          </a:p>
          <a:p>
            <a:pPr lvl="1"/>
            <a:r>
              <a:rPr lang="en-US" dirty="0" smtClean="0"/>
              <a:t>Late morning (HYP)</a:t>
            </a:r>
          </a:p>
          <a:p>
            <a:endParaRPr lang="en-US" dirty="0" smtClean="0"/>
          </a:p>
          <a:p>
            <a:r>
              <a:rPr lang="en-US" dirty="0" smtClean="0"/>
              <a:t>Frustrated</a:t>
            </a:r>
          </a:p>
          <a:p>
            <a:pPr lvl="1"/>
            <a:r>
              <a:rPr lang="en-US" dirty="0" smtClean="0"/>
              <a:t>Yes</a:t>
            </a:r>
          </a:p>
          <a:p>
            <a:pPr lvl="1"/>
            <a:r>
              <a:rPr lang="en-US" dirty="0" smtClean="0"/>
              <a:t>No</a:t>
            </a:r>
          </a:p>
          <a:p>
            <a:pPr lvl="1"/>
            <a:endParaRPr lang="en-US" dirty="0" smtClean="0"/>
          </a:p>
          <a:p>
            <a:pPr lvl="1"/>
            <a:r>
              <a:rPr lang="en-US" dirty="0" smtClean="0"/>
              <a:t>No, I am …  (HYP)</a:t>
            </a:r>
          </a:p>
          <a:p>
            <a:pPr lvl="1"/>
            <a:r>
              <a:rPr lang="en-US" dirty="0" smtClean="0"/>
              <a:t>There is no Manila...</a:t>
            </a:r>
          </a:p>
          <a:p>
            <a:endParaRPr lang="en-US" dirty="0"/>
          </a:p>
        </p:txBody>
      </p:sp>
      <p:sp>
        <p:nvSpPr>
          <p:cNvPr id="68610" name="Footer Placeholder 4"/>
          <p:cNvSpPr>
            <a:spLocks noGrp="1"/>
          </p:cNvSpPr>
          <p:nvPr>
            <p:ph type="ftr" sz="quarter" idx="4294967295"/>
          </p:nvPr>
        </p:nvSpPr>
        <p:spPr>
          <a:xfrm>
            <a:off x="0" y="6553200"/>
            <a:ext cx="4191000" cy="304800"/>
          </a:xfrm>
          <a:prstGeom prst="rect">
            <a:avLst/>
          </a:prstGeom>
          <a:noFill/>
        </p:spPr>
        <p:txBody>
          <a:bodyPr/>
          <a:lstStyle/>
          <a:p>
            <a:r>
              <a:rPr lang="en-US" sz="1400"/>
              <a:t>Slide from Shriberg, Ang, Stolcke</a:t>
            </a:r>
          </a:p>
        </p:txBody>
      </p:sp>
      <p:pic>
        <p:nvPicPr>
          <p:cNvPr id="1548293" name="Picture 5">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23"/>
          <a:srcRect/>
          <a:stretch>
            <a:fillRect/>
          </a:stretch>
        </p:blipFill>
        <p:spPr bwMode="auto">
          <a:xfrm>
            <a:off x="3905250" y="2057400"/>
            <a:ext cx="304800" cy="304800"/>
          </a:xfrm>
          <a:prstGeom prst="rect">
            <a:avLst/>
          </a:prstGeom>
          <a:noFill/>
          <a:ln w="9525">
            <a:noFill/>
            <a:miter lim="800000"/>
            <a:headEnd/>
            <a:tailEnd/>
          </a:ln>
        </p:spPr>
      </p:pic>
      <p:pic>
        <p:nvPicPr>
          <p:cNvPr id="1548294" name="Picture 6">
            <a:hlinkClick r:id="" action="ppaction://media"/>
          </p:cNvPr>
          <p:cNvPicPr>
            <a:picLocks noRot="1" noChangeAspect="1" noChangeArrowheads="1"/>
          </p:cNvPicPr>
          <p:nvPr>
            <a:audioFile r:link="rId4"/>
            <p:extLst>
              <p:ext uri="{DAA4B4D4-6D71-4841-9C94-3DE7FCFB9230}">
                <p14:media xmlns:p14="http://schemas.microsoft.com/office/powerpoint/2010/main" r:embed="rId3"/>
              </p:ext>
            </p:extLst>
          </p:nvPr>
        </p:nvPicPr>
        <p:blipFill>
          <a:blip r:embed="rId23"/>
          <a:srcRect/>
          <a:stretch>
            <a:fillRect/>
          </a:stretch>
        </p:blipFill>
        <p:spPr bwMode="auto">
          <a:xfrm>
            <a:off x="3905250" y="2438400"/>
            <a:ext cx="304800" cy="304800"/>
          </a:xfrm>
          <a:prstGeom prst="rect">
            <a:avLst/>
          </a:prstGeom>
          <a:noFill/>
          <a:ln w="9525">
            <a:noFill/>
            <a:miter lim="800000"/>
            <a:headEnd/>
            <a:tailEnd/>
          </a:ln>
        </p:spPr>
      </p:pic>
      <p:pic>
        <p:nvPicPr>
          <p:cNvPr id="1548295" name="Picture 7">
            <a:hlinkClick r:id="" action="ppaction://media"/>
          </p:cNvPr>
          <p:cNvPicPr>
            <a:picLocks noRot="1" noChangeAspect="1" noChangeArrowheads="1"/>
          </p:cNvPicPr>
          <p:nvPr>
            <a:audioFile r:link="rId6"/>
            <p:extLst>
              <p:ext uri="{DAA4B4D4-6D71-4841-9C94-3DE7FCFB9230}">
                <p14:media xmlns:p14="http://schemas.microsoft.com/office/powerpoint/2010/main" r:embed="rId5"/>
              </p:ext>
            </p:extLst>
          </p:nvPr>
        </p:nvPicPr>
        <p:blipFill>
          <a:blip r:embed="rId23"/>
          <a:srcRect/>
          <a:stretch>
            <a:fillRect/>
          </a:stretch>
        </p:blipFill>
        <p:spPr bwMode="auto">
          <a:xfrm>
            <a:off x="3905250" y="3733800"/>
            <a:ext cx="304800" cy="304800"/>
          </a:xfrm>
          <a:prstGeom prst="rect">
            <a:avLst/>
          </a:prstGeom>
          <a:noFill/>
          <a:ln w="9525">
            <a:noFill/>
            <a:miter lim="800000"/>
            <a:headEnd/>
            <a:tailEnd/>
          </a:ln>
        </p:spPr>
      </p:pic>
      <p:pic>
        <p:nvPicPr>
          <p:cNvPr id="1548296" name="Picture 8">
            <a:hlinkClick r:id="" action="ppaction://media"/>
          </p:cNvPr>
          <p:cNvPicPr>
            <a:picLocks noRot="1" noChangeAspect="1" noChangeArrowheads="1"/>
          </p:cNvPicPr>
          <p:nvPr>
            <a:audioFile r:link="rId8"/>
            <p:extLst>
              <p:ext uri="{DAA4B4D4-6D71-4841-9C94-3DE7FCFB9230}">
                <p14:media xmlns:p14="http://schemas.microsoft.com/office/powerpoint/2010/main" r:embed="rId7"/>
              </p:ext>
            </p:extLst>
          </p:nvPr>
        </p:nvPicPr>
        <p:blipFill>
          <a:blip r:embed="rId23"/>
          <a:srcRect/>
          <a:stretch>
            <a:fillRect/>
          </a:stretch>
        </p:blipFill>
        <p:spPr bwMode="auto">
          <a:xfrm>
            <a:off x="3905250" y="5105400"/>
            <a:ext cx="304800" cy="304800"/>
          </a:xfrm>
          <a:prstGeom prst="rect">
            <a:avLst/>
          </a:prstGeom>
          <a:noFill/>
          <a:ln w="9525">
            <a:noFill/>
            <a:miter lim="800000"/>
            <a:headEnd/>
            <a:tailEnd/>
          </a:ln>
        </p:spPr>
      </p:pic>
      <p:pic>
        <p:nvPicPr>
          <p:cNvPr id="1548297" name="Picture 9">
            <a:hlinkClick r:id="" action="ppaction://media"/>
          </p:cNvPr>
          <p:cNvPicPr>
            <a:picLocks noRot="1" noChangeAspect="1" noChangeArrowheads="1"/>
          </p:cNvPicPr>
          <p:nvPr>
            <a:audioFile r:link="rId10"/>
            <p:extLst>
              <p:ext uri="{DAA4B4D4-6D71-4841-9C94-3DE7FCFB9230}">
                <p14:media xmlns:p14="http://schemas.microsoft.com/office/powerpoint/2010/main" r:embed="rId9"/>
              </p:ext>
            </p:extLst>
          </p:nvPr>
        </p:nvPicPr>
        <p:blipFill>
          <a:blip r:embed="rId23"/>
          <a:srcRect/>
          <a:stretch>
            <a:fillRect/>
          </a:stretch>
        </p:blipFill>
        <p:spPr bwMode="auto">
          <a:xfrm>
            <a:off x="8001000" y="1905000"/>
            <a:ext cx="304800" cy="304800"/>
          </a:xfrm>
          <a:prstGeom prst="rect">
            <a:avLst/>
          </a:prstGeom>
          <a:noFill/>
          <a:ln w="9525">
            <a:noFill/>
            <a:miter lim="800000"/>
            <a:headEnd/>
            <a:tailEnd/>
          </a:ln>
        </p:spPr>
      </p:pic>
      <p:pic>
        <p:nvPicPr>
          <p:cNvPr id="1548298" name="Picture 10">
            <a:hlinkClick r:id="" action="ppaction://media"/>
          </p:cNvPr>
          <p:cNvPicPr>
            <a:picLocks noRot="1" noChangeAspect="1" noChangeArrowheads="1"/>
          </p:cNvPicPr>
          <p:nvPr>
            <a:audioFile r:link="rId12"/>
            <p:extLst>
              <p:ext uri="{DAA4B4D4-6D71-4841-9C94-3DE7FCFB9230}">
                <p14:media xmlns:p14="http://schemas.microsoft.com/office/powerpoint/2010/main" r:embed="rId11"/>
              </p:ext>
            </p:extLst>
          </p:nvPr>
        </p:nvPicPr>
        <p:blipFill>
          <a:blip r:embed="rId23"/>
          <a:srcRect/>
          <a:stretch>
            <a:fillRect/>
          </a:stretch>
        </p:blipFill>
        <p:spPr bwMode="auto">
          <a:xfrm>
            <a:off x="8001000" y="3657600"/>
            <a:ext cx="304800" cy="304800"/>
          </a:xfrm>
          <a:prstGeom prst="rect">
            <a:avLst/>
          </a:prstGeom>
          <a:noFill/>
          <a:ln w="9525">
            <a:noFill/>
            <a:miter lim="800000"/>
            <a:headEnd/>
            <a:tailEnd/>
          </a:ln>
        </p:spPr>
      </p:pic>
      <p:pic>
        <p:nvPicPr>
          <p:cNvPr id="1548299" name="Picture 11">
            <a:hlinkClick r:id="" action="ppaction://media"/>
          </p:cNvPr>
          <p:cNvPicPr>
            <a:picLocks noRot="1" noChangeAspect="1" noChangeArrowheads="1"/>
          </p:cNvPicPr>
          <p:nvPr>
            <a:audioFile r:link="rId14"/>
            <p:extLst>
              <p:ext uri="{DAA4B4D4-6D71-4841-9C94-3DE7FCFB9230}">
                <p14:media xmlns:p14="http://schemas.microsoft.com/office/powerpoint/2010/main" r:embed="rId13"/>
              </p:ext>
            </p:extLst>
          </p:nvPr>
        </p:nvPicPr>
        <p:blipFill>
          <a:blip r:embed="rId23"/>
          <a:srcRect/>
          <a:stretch>
            <a:fillRect/>
          </a:stretch>
        </p:blipFill>
        <p:spPr bwMode="auto">
          <a:xfrm>
            <a:off x="8001000" y="4114800"/>
            <a:ext cx="304800" cy="304800"/>
          </a:xfrm>
          <a:prstGeom prst="rect">
            <a:avLst/>
          </a:prstGeom>
          <a:noFill/>
          <a:ln w="9525">
            <a:noFill/>
            <a:miter lim="800000"/>
            <a:headEnd/>
            <a:tailEnd/>
          </a:ln>
        </p:spPr>
      </p:pic>
      <p:pic>
        <p:nvPicPr>
          <p:cNvPr id="1548300" name="Picture 12">
            <a:hlinkClick r:id="" action="ppaction://media"/>
          </p:cNvPr>
          <p:cNvPicPr>
            <a:picLocks noRot="1" noChangeAspect="1" noChangeArrowheads="1"/>
          </p:cNvPicPr>
          <p:nvPr>
            <a:audioFile r:link="rId16"/>
            <p:extLst>
              <p:ext uri="{DAA4B4D4-6D71-4841-9C94-3DE7FCFB9230}">
                <p14:media xmlns:p14="http://schemas.microsoft.com/office/powerpoint/2010/main" r:embed="rId15"/>
              </p:ext>
            </p:extLst>
          </p:nvPr>
        </p:nvPicPr>
        <p:blipFill>
          <a:blip r:embed="rId23"/>
          <a:srcRect/>
          <a:stretch>
            <a:fillRect/>
          </a:stretch>
        </p:blipFill>
        <p:spPr bwMode="auto">
          <a:xfrm>
            <a:off x="8001000" y="4724400"/>
            <a:ext cx="304800" cy="304800"/>
          </a:xfrm>
          <a:prstGeom prst="rect">
            <a:avLst/>
          </a:prstGeom>
          <a:noFill/>
          <a:ln w="9525">
            <a:noFill/>
            <a:miter lim="800000"/>
            <a:headEnd/>
            <a:tailEnd/>
          </a:ln>
        </p:spPr>
      </p:pic>
      <p:pic>
        <p:nvPicPr>
          <p:cNvPr id="1548301" name="Picture 13">
            <a:hlinkClick r:id="" action="ppaction://media"/>
          </p:cNvPr>
          <p:cNvPicPr>
            <a:picLocks noRot="1" noChangeAspect="1" noChangeArrowheads="1"/>
          </p:cNvPicPr>
          <p:nvPr>
            <a:audioFile r:link="rId18"/>
            <p:extLst>
              <p:ext uri="{DAA4B4D4-6D71-4841-9C94-3DE7FCFB9230}">
                <p14:media xmlns:p14="http://schemas.microsoft.com/office/powerpoint/2010/main" r:embed="rId17"/>
              </p:ext>
            </p:extLst>
          </p:nvPr>
        </p:nvPicPr>
        <p:blipFill>
          <a:blip r:embed="rId23"/>
          <a:srcRect/>
          <a:stretch>
            <a:fillRect/>
          </a:stretch>
        </p:blipFill>
        <p:spPr bwMode="auto">
          <a:xfrm>
            <a:off x="8001000" y="2438400"/>
            <a:ext cx="304800" cy="304800"/>
          </a:xfrm>
          <a:prstGeom prst="rect">
            <a:avLst/>
          </a:prstGeom>
          <a:noFill/>
          <a:ln w="9525">
            <a:noFill/>
            <a:miter lim="800000"/>
            <a:headEnd/>
            <a:tailEnd/>
          </a:ln>
        </p:spPr>
      </p:pic>
      <p:pic>
        <p:nvPicPr>
          <p:cNvPr id="1548302" name="Picture 14">
            <a:hlinkClick r:id="" action="ppaction://media"/>
          </p:cNvPr>
          <p:cNvPicPr>
            <a:picLocks noRot="1" noChangeAspect="1" noChangeArrowheads="1"/>
          </p:cNvPicPr>
          <p:nvPr>
            <a:audioFile r:link="rId20"/>
            <p:extLst>
              <p:ext uri="{DAA4B4D4-6D71-4841-9C94-3DE7FCFB9230}">
                <p14:media xmlns:p14="http://schemas.microsoft.com/office/powerpoint/2010/main" r:embed="rId19"/>
              </p:ext>
            </p:extLst>
          </p:nvPr>
        </p:nvPicPr>
        <p:blipFill>
          <a:blip r:embed="rId23"/>
          <a:srcRect/>
          <a:stretch>
            <a:fillRect/>
          </a:stretch>
        </p:blipFill>
        <p:spPr bwMode="auto">
          <a:xfrm>
            <a:off x="8001000" y="5181600"/>
            <a:ext cx="304800" cy="304800"/>
          </a:xfrm>
          <a:prstGeom prst="rect">
            <a:avLst/>
          </a:prstGeom>
          <a:noFill/>
          <a:ln w="9525">
            <a:noFill/>
            <a:miter lim="800000"/>
            <a:headEnd/>
            <a:tailEnd/>
          </a:ln>
        </p:spPr>
      </p:pic>
      <p:sp>
        <p:nvSpPr>
          <p:cNvPr id="1548303" name="Text Box 15"/>
          <p:cNvSpPr txBox="1">
            <a:spLocks noChangeArrowheads="1"/>
          </p:cNvSpPr>
          <p:nvPr/>
        </p:nvSpPr>
        <p:spPr bwMode="auto">
          <a:xfrm>
            <a:off x="4194175" y="2043113"/>
            <a:ext cx="296863" cy="336550"/>
          </a:xfrm>
          <a:prstGeom prst="rect">
            <a:avLst/>
          </a:prstGeom>
          <a:noFill/>
          <a:ln w="9525">
            <a:noFill/>
            <a:miter lim="800000"/>
            <a:headEnd/>
            <a:tailEnd/>
          </a:ln>
          <a:effectLst/>
        </p:spPr>
        <p:txBody>
          <a:bodyPr wrap="none">
            <a:prstTxWarp prst="textNoShape">
              <a:avLst/>
            </a:prstTxWarp>
            <a:spAutoFit/>
          </a:bodyPr>
          <a:lstStyle/>
          <a:p>
            <a:pPr algn="ctr" eaLnBrk="0" hangingPunct="0">
              <a:defRPr/>
            </a:pPr>
            <a:r>
              <a:rPr lang="en-US">
                <a:effectLst>
                  <a:outerShdw blurRad="38100" dist="38100" dir="2700000" algn="tl">
                    <a:srgbClr val="DDDDDD"/>
                  </a:outerShdw>
                </a:effectLst>
                <a:latin typeface="Helvetica" charset="0"/>
              </a:rPr>
              <a:t>1</a:t>
            </a:r>
            <a:endParaRPr lang="en-US" sz="2000">
              <a:effectLst>
                <a:outerShdw blurRad="38100" dist="38100" dir="2700000" algn="tl">
                  <a:srgbClr val="DDDDDD"/>
                </a:outerShdw>
              </a:effectLst>
              <a:latin typeface="Abadi MT Condensed Light" charset="0"/>
            </a:endParaRPr>
          </a:p>
        </p:txBody>
      </p:sp>
      <p:sp>
        <p:nvSpPr>
          <p:cNvPr id="1548304" name="Text Box 16"/>
          <p:cNvSpPr txBox="1">
            <a:spLocks noChangeArrowheads="1"/>
          </p:cNvSpPr>
          <p:nvPr/>
        </p:nvSpPr>
        <p:spPr bwMode="auto">
          <a:xfrm>
            <a:off x="4194175" y="2424113"/>
            <a:ext cx="296863" cy="336550"/>
          </a:xfrm>
          <a:prstGeom prst="rect">
            <a:avLst/>
          </a:prstGeom>
          <a:noFill/>
          <a:ln w="9525">
            <a:noFill/>
            <a:miter lim="800000"/>
            <a:headEnd/>
            <a:tailEnd/>
          </a:ln>
          <a:effectLst/>
        </p:spPr>
        <p:txBody>
          <a:bodyPr wrap="none">
            <a:prstTxWarp prst="textNoShape">
              <a:avLst/>
            </a:prstTxWarp>
            <a:spAutoFit/>
          </a:bodyPr>
          <a:lstStyle/>
          <a:p>
            <a:pPr algn="ctr" eaLnBrk="0" hangingPunct="0">
              <a:defRPr/>
            </a:pPr>
            <a:r>
              <a:rPr lang="en-US">
                <a:effectLst>
                  <a:outerShdw blurRad="38100" dist="38100" dir="2700000" algn="tl">
                    <a:srgbClr val="DDDDDD"/>
                  </a:outerShdw>
                </a:effectLst>
                <a:latin typeface="Helvetica" charset="0"/>
              </a:rPr>
              <a:t>2</a:t>
            </a:r>
            <a:endParaRPr lang="en-US" sz="2000">
              <a:effectLst>
                <a:outerShdw blurRad="38100" dist="38100" dir="2700000" algn="tl">
                  <a:srgbClr val="DDDDDD"/>
                </a:outerShdw>
              </a:effectLst>
              <a:latin typeface="Abadi MT Condensed Light" charset="0"/>
            </a:endParaRPr>
          </a:p>
        </p:txBody>
      </p:sp>
      <p:sp>
        <p:nvSpPr>
          <p:cNvPr id="1548305" name="Text Box 17"/>
          <p:cNvSpPr txBox="1">
            <a:spLocks noChangeArrowheads="1"/>
          </p:cNvSpPr>
          <p:nvPr/>
        </p:nvSpPr>
        <p:spPr bwMode="auto">
          <a:xfrm>
            <a:off x="8243888" y="1890713"/>
            <a:ext cx="296862" cy="336550"/>
          </a:xfrm>
          <a:prstGeom prst="rect">
            <a:avLst/>
          </a:prstGeom>
          <a:noFill/>
          <a:ln w="9525">
            <a:noFill/>
            <a:miter lim="800000"/>
            <a:headEnd/>
            <a:tailEnd/>
          </a:ln>
          <a:effectLst/>
        </p:spPr>
        <p:txBody>
          <a:bodyPr wrap="none">
            <a:prstTxWarp prst="textNoShape">
              <a:avLst/>
            </a:prstTxWarp>
            <a:spAutoFit/>
          </a:bodyPr>
          <a:lstStyle/>
          <a:p>
            <a:pPr algn="ctr" eaLnBrk="0" hangingPunct="0">
              <a:defRPr/>
            </a:pPr>
            <a:r>
              <a:rPr lang="en-US">
                <a:effectLst>
                  <a:outerShdw blurRad="38100" dist="38100" dir="2700000" algn="tl">
                    <a:srgbClr val="DDDDDD"/>
                  </a:outerShdw>
                </a:effectLst>
                <a:latin typeface="Helvetica" charset="0"/>
              </a:rPr>
              <a:t>3</a:t>
            </a:r>
            <a:endParaRPr lang="en-US" sz="2000">
              <a:effectLst>
                <a:outerShdw blurRad="38100" dist="38100" dir="2700000" algn="tl">
                  <a:srgbClr val="DDDDDD"/>
                </a:outerShdw>
              </a:effectLst>
              <a:latin typeface="Abadi MT Condensed Light" charset="0"/>
            </a:endParaRPr>
          </a:p>
        </p:txBody>
      </p:sp>
      <p:sp>
        <p:nvSpPr>
          <p:cNvPr id="1548306" name="Text Box 18"/>
          <p:cNvSpPr txBox="1">
            <a:spLocks noChangeArrowheads="1"/>
          </p:cNvSpPr>
          <p:nvPr/>
        </p:nvSpPr>
        <p:spPr bwMode="auto">
          <a:xfrm>
            <a:off x="8242300" y="3608388"/>
            <a:ext cx="300038" cy="396875"/>
          </a:xfrm>
          <a:prstGeom prst="rect">
            <a:avLst/>
          </a:prstGeom>
          <a:noFill/>
          <a:ln w="9525">
            <a:noFill/>
            <a:miter lim="800000"/>
            <a:headEnd/>
            <a:tailEnd/>
          </a:ln>
          <a:effectLst/>
        </p:spPr>
        <p:txBody>
          <a:bodyPr wrap="none">
            <a:prstTxWarp prst="textNoShape">
              <a:avLst/>
            </a:prstTxWarp>
            <a:spAutoFit/>
          </a:bodyPr>
          <a:lstStyle/>
          <a:p>
            <a:pPr algn="ctr" eaLnBrk="0" hangingPunct="0">
              <a:defRPr/>
            </a:pPr>
            <a:r>
              <a:rPr lang="en-US" sz="2000">
                <a:effectLst>
                  <a:outerShdw blurRad="38100" dist="38100" dir="2700000" algn="tl">
                    <a:srgbClr val="DDDDDD"/>
                  </a:outerShdw>
                </a:effectLst>
                <a:latin typeface="Abadi MT Condensed Light" charset="0"/>
              </a:rPr>
              <a:t>4</a:t>
            </a:r>
          </a:p>
        </p:txBody>
      </p:sp>
      <p:sp>
        <p:nvSpPr>
          <p:cNvPr id="1548307" name="Text Box 19"/>
          <p:cNvSpPr txBox="1">
            <a:spLocks noChangeArrowheads="1"/>
          </p:cNvSpPr>
          <p:nvPr/>
        </p:nvSpPr>
        <p:spPr bwMode="auto">
          <a:xfrm>
            <a:off x="8242300" y="4065588"/>
            <a:ext cx="300038" cy="396875"/>
          </a:xfrm>
          <a:prstGeom prst="rect">
            <a:avLst/>
          </a:prstGeom>
          <a:noFill/>
          <a:ln w="9525">
            <a:noFill/>
            <a:miter lim="800000"/>
            <a:headEnd/>
            <a:tailEnd/>
          </a:ln>
          <a:effectLst/>
        </p:spPr>
        <p:txBody>
          <a:bodyPr wrap="none">
            <a:prstTxWarp prst="textNoShape">
              <a:avLst/>
            </a:prstTxWarp>
            <a:spAutoFit/>
          </a:bodyPr>
          <a:lstStyle/>
          <a:p>
            <a:pPr algn="ctr" eaLnBrk="0" hangingPunct="0">
              <a:defRPr/>
            </a:pPr>
            <a:r>
              <a:rPr lang="en-US" sz="2000">
                <a:effectLst>
                  <a:outerShdw blurRad="38100" dist="38100" dir="2700000" algn="tl">
                    <a:srgbClr val="DDDDDD"/>
                  </a:outerShdw>
                </a:effectLst>
                <a:latin typeface="Abadi MT Condensed Light" charset="0"/>
              </a:rPr>
              <a:t>5</a:t>
            </a:r>
          </a:p>
        </p:txBody>
      </p:sp>
      <p:sp>
        <p:nvSpPr>
          <p:cNvPr id="1548308" name="Text Box 20"/>
          <p:cNvSpPr txBox="1">
            <a:spLocks noChangeArrowheads="1"/>
          </p:cNvSpPr>
          <p:nvPr/>
        </p:nvSpPr>
        <p:spPr bwMode="auto">
          <a:xfrm>
            <a:off x="4192588" y="3684588"/>
            <a:ext cx="300037" cy="396875"/>
          </a:xfrm>
          <a:prstGeom prst="rect">
            <a:avLst/>
          </a:prstGeom>
          <a:noFill/>
          <a:ln w="9525">
            <a:noFill/>
            <a:miter lim="800000"/>
            <a:headEnd/>
            <a:tailEnd/>
          </a:ln>
          <a:effectLst/>
        </p:spPr>
        <p:txBody>
          <a:bodyPr wrap="none">
            <a:prstTxWarp prst="textNoShape">
              <a:avLst/>
            </a:prstTxWarp>
            <a:spAutoFit/>
          </a:bodyPr>
          <a:lstStyle/>
          <a:p>
            <a:pPr algn="ctr" eaLnBrk="0" hangingPunct="0">
              <a:defRPr/>
            </a:pPr>
            <a:r>
              <a:rPr lang="en-US" sz="2000">
                <a:effectLst>
                  <a:outerShdw blurRad="38100" dist="38100" dir="2700000" algn="tl">
                    <a:srgbClr val="DDDDDD"/>
                  </a:outerShdw>
                </a:effectLst>
                <a:latin typeface="Abadi MT Condensed Light" charset="0"/>
              </a:rPr>
              <a:t>6</a:t>
            </a:r>
          </a:p>
        </p:txBody>
      </p:sp>
      <p:sp>
        <p:nvSpPr>
          <p:cNvPr id="1548309" name="Text Box 21"/>
          <p:cNvSpPr txBox="1">
            <a:spLocks noChangeArrowheads="1"/>
          </p:cNvSpPr>
          <p:nvPr/>
        </p:nvSpPr>
        <p:spPr bwMode="auto">
          <a:xfrm>
            <a:off x="4192588" y="5029200"/>
            <a:ext cx="300037" cy="396875"/>
          </a:xfrm>
          <a:prstGeom prst="rect">
            <a:avLst/>
          </a:prstGeom>
          <a:noFill/>
          <a:ln w="9525">
            <a:noFill/>
            <a:miter lim="800000"/>
            <a:headEnd/>
            <a:tailEnd/>
          </a:ln>
          <a:effectLst/>
        </p:spPr>
        <p:txBody>
          <a:bodyPr wrap="none">
            <a:prstTxWarp prst="textNoShape">
              <a:avLst/>
            </a:prstTxWarp>
            <a:spAutoFit/>
          </a:bodyPr>
          <a:lstStyle/>
          <a:p>
            <a:pPr algn="ctr" eaLnBrk="0" hangingPunct="0">
              <a:defRPr/>
            </a:pPr>
            <a:r>
              <a:rPr lang="en-US" sz="2000">
                <a:effectLst>
                  <a:outerShdw blurRad="38100" dist="38100" dir="2700000" algn="tl">
                    <a:srgbClr val="DDDDDD"/>
                  </a:outerShdw>
                </a:effectLst>
                <a:latin typeface="Abadi MT Condensed Light" charset="0"/>
              </a:rPr>
              <a:t>7</a:t>
            </a:r>
          </a:p>
        </p:txBody>
      </p:sp>
      <p:sp>
        <p:nvSpPr>
          <p:cNvPr id="1548310" name="Text Box 22"/>
          <p:cNvSpPr txBox="1">
            <a:spLocks noChangeArrowheads="1"/>
          </p:cNvSpPr>
          <p:nvPr/>
        </p:nvSpPr>
        <p:spPr bwMode="auto">
          <a:xfrm>
            <a:off x="8242300" y="2389188"/>
            <a:ext cx="300038" cy="396875"/>
          </a:xfrm>
          <a:prstGeom prst="rect">
            <a:avLst/>
          </a:prstGeom>
          <a:noFill/>
          <a:ln w="9525">
            <a:noFill/>
            <a:miter lim="800000"/>
            <a:headEnd/>
            <a:tailEnd/>
          </a:ln>
          <a:effectLst/>
        </p:spPr>
        <p:txBody>
          <a:bodyPr wrap="none">
            <a:prstTxWarp prst="textNoShape">
              <a:avLst/>
            </a:prstTxWarp>
            <a:spAutoFit/>
          </a:bodyPr>
          <a:lstStyle/>
          <a:p>
            <a:pPr algn="ctr" eaLnBrk="0" hangingPunct="0">
              <a:defRPr/>
            </a:pPr>
            <a:r>
              <a:rPr lang="en-US" sz="2000">
                <a:effectLst>
                  <a:outerShdw blurRad="38100" dist="38100" dir="2700000" algn="tl">
                    <a:srgbClr val="DDDDDD"/>
                  </a:outerShdw>
                </a:effectLst>
                <a:latin typeface="Abadi MT Condensed Light" charset="0"/>
              </a:rPr>
              <a:t>8</a:t>
            </a:r>
          </a:p>
        </p:txBody>
      </p:sp>
      <p:sp>
        <p:nvSpPr>
          <p:cNvPr id="1548311" name="Text Box 23"/>
          <p:cNvSpPr txBox="1">
            <a:spLocks noChangeArrowheads="1"/>
          </p:cNvSpPr>
          <p:nvPr/>
        </p:nvSpPr>
        <p:spPr bwMode="auto">
          <a:xfrm>
            <a:off x="8242300" y="4675188"/>
            <a:ext cx="300038" cy="396875"/>
          </a:xfrm>
          <a:prstGeom prst="rect">
            <a:avLst/>
          </a:prstGeom>
          <a:noFill/>
          <a:ln w="9525">
            <a:noFill/>
            <a:miter lim="800000"/>
            <a:headEnd/>
            <a:tailEnd/>
          </a:ln>
          <a:effectLst/>
        </p:spPr>
        <p:txBody>
          <a:bodyPr wrap="none">
            <a:prstTxWarp prst="textNoShape">
              <a:avLst/>
            </a:prstTxWarp>
            <a:spAutoFit/>
          </a:bodyPr>
          <a:lstStyle/>
          <a:p>
            <a:pPr algn="ctr" eaLnBrk="0" hangingPunct="0">
              <a:defRPr/>
            </a:pPr>
            <a:r>
              <a:rPr lang="en-US" sz="2000">
                <a:effectLst>
                  <a:outerShdw blurRad="38100" dist="38100" dir="2700000" algn="tl">
                    <a:srgbClr val="DDDDDD"/>
                  </a:outerShdw>
                </a:effectLst>
                <a:latin typeface="Abadi MT Condensed Light" charset="0"/>
              </a:rPr>
              <a:t>9</a:t>
            </a:r>
          </a:p>
        </p:txBody>
      </p:sp>
      <p:sp>
        <p:nvSpPr>
          <p:cNvPr id="1548312" name="Text Box 24"/>
          <p:cNvSpPr txBox="1">
            <a:spLocks noChangeArrowheads="1"/>
          </p:cNvSpPr>
          <p:nvPr/>
        </p:nvSpPr>
        <p:spPr bwMode="auto">
          <a:xfrm>
            <a:off x="8183563" y="5132388"/>
            <a:ext cx="417512" cy="396875"/>
          </a:xfrm>
          <a:prstGeom prst="rect">
            <a:avLst/>
          </a:prstGeom>
          <a:noFill/>
          <a:ln w="9525">
            <a:noFill/>
            <a:miter lim="800000"/>
            <a:headEnd/>
            <a:tailEnd/>
          </a:ln>
          <a:effectLst/>
        </p:spPr>
        <p:txBody>
          <a:bodyPr wrap="none">
            <a:prstTxWarp prst="textNoShape">
              <a:avLst/>
            </a:prstTxWarp>
            <a:spAutoFit/>
          </a:bodyPr>
          <a:lstStyle/>
          <a:p>
            <a:pPr algn="ctr" eaLnBrk="0" hangingPunct="0">
              <a:defRPr/>
            </a:pPr>
            <a:r>
              <a:rPr lang="en-US" sz="2000">
                <a:effectLst>
                  <a:outerShdw blurRad="38100" dist="38100" dir="2700000" algn="tl">
                    <a:srgbClr val="DDDDDD"/>
                  </a:outerShdw>
                </a:effectLst>
                <a:latin typeface="Abadi MT Condensed Light" charset="0"/>
              </a:rPr>
              <a:t>10</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4829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 fill="hold"/>
                                        <p:tgtEl>
                                          <p:spTgt spid="1548293"/>
                                        </p:tgtEl>
                                      </p:cBhvr>
                                    </p:cmd>
                                  </p:childTnLst>
                                </p:cTn>
                              </p:par>
                            </p:childTnLst>
                          </p:cTn>
                        </p:par>
                      </p:childTnLst>
                    </p:cTn>
                  </p:par>
                </p:childTnLst>
              </p:cTn>
              <p:nextCondLst>
                <p:cond evt="onClick" delay="0">
                  <p:tgtEl>
                    <p:spTgt spid="154829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548293"/>
                </p:tgtEl>
              </p:cMediaNode>
            </p:audio>
            <p:seq concurrent="1" nextAc="seek">
              <p:cTn id="8" restart="whenNotActive" fill="hold" evtFilter="cancelBubble" nodeType="interactiveSeq">
                <p:stCondLst>
                  <p:cond evt="onClick" delay="0">
                    <p:tgtEl>
                      <p:spTgt spid="154829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50" fill="hold"/>
                                        <p:tgtEl>
                                          <p:spTgt spid="1548294"/>
                                        </p:tgtEl>
                                      </p:cBhvr>
                                    </p:cmd>
                                  </p:childTnLst>
                                </p:cTn>
                              </p:par>
                            </p:childTnLst>
                          </p:cTn>
                        </p:par>
                      </p:childTnLst>
                    </p:cTn>
                  </p:par>
                </p:childTnLst>
              </p:cTn>
              <p:nextCondLst>
                <p:cond evt="onClick" delay="0">
                  <p:tgtEl>
                    <p:spTgt spid="1548294"/>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548294"/>
                </p:tgtEl>
              </p:cMediaNode>
            </p:audio>
            <p:seq concurrent="1" nextAc="seek">
              <p:cTn id="14" restart="whenNotActive" fill="hold" evtFilter="cancelBubble" nodeType="interactiveSeq">
                <p:stCondLst>
                  <p:cond evt="onClick" delay="0">
                    <p:tgtEl>
                      <p:spTgt spid="154829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552" fill="hold"/>
                                        <p:tgtEl>
                                          <p:spTgt spid="1548295"/>
                                        </p:tgtEl>
                                      </p:cBhvr>
                                    </p:cmd>
                                  </p:childTnLst>
                                </p:cTn>
                              </p:par>
                            </p:childTnLst>
                          </p:cTn>
                        </p:par>
                      </p:childTnLst>
                    </p:cTn>
                  </p:par>
                </p:childTnLst>
              </p:cTn>
              <p:nextCondLst>
                <p:cond evt="onClick" delay="0">
                  <p:tgtEl>
                    <p:spTgt spid="1548295"/>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1548295"/>
                </p:tgtEl>
              </p:cMediaNode>
            </p:audio>
            <p:seq concurrent="1" nextAc="seek">
              <p:cTn id="20" restart="whenNotActive" fill="hold" evtFilter="cancelBubble" nodeType="interactiveSeq">
                <p:stCondLst>
                  <p:cond evt="onClick" delay="0">
                    <p:tgtEl>
                      <p:spTgt spid="1548296"/>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275" fill="hold"/>
                                        <p:tgtEl>
                                          <p:spTgt spid="1548296"/>
                                        </p:tgtEl>
                                      </p:cBhvr>
                                    </p:cmd>
                                  </p:childTnLst>
                                </p:cTn>
                              </p:par>
                            </p:childTnLst>
                          </p:cTn>
                        </p:par>
                      </p:childTnLst>
                    </p:cTn>
                  </p:par>
                </p:childTnLst>
              </p:cTn>
              <p:nextCondLst>
                <p:cond evt="onClick" delay="0">
                  <p:tgtEl>
                    <p:spTgt spid="1548296"/>
                  </p:tgtEl>
                </p:cond>
              </p:nextCondLst>
            </p:seq>
            <p:audio>
              <p:cMediaNode>
                <p:cTn id="25" fill="hold" display="0">
                  <p:stCondLst>
                    <p:cond delay="indefinite"/>
                  </p:stCondLst>
                  <p:endCondLst>
                    <p:cond evt="onNext" delay="0">
                      <p:tgtEl>
                        <p:sldTgt/>
                      </p:tgtEl>
                    </p:cond>
                    <p:cond evt="onPrev" delay="0">
                      <p:tgtEl>
                        <p:sldTgt/>
                      </p:tgtEl>
                    </p:cond>
                    <p:cond evt="onStopAudio" delay="0">
                      <p:tgtEl>
                        <p:sldTgt/>
                      </p:tgtEl>
                    </p:cond>
                  </p:endCondLst>
                </p:cTn>
                <p:tgtEl>
                  <p:spTgt spid="1548296"/>
                </p:tgtEl>
              </p:cMediaNode>
            </p:audio>
            <p:seq concurrent="1" nextAc="seek">
              <p:cTn id="26" restart="whenNotActive" fill="hold" evtFilter="cancelBubble" nodeType="interactiveSeq">
                <p:stCondLst>
                  <p:cond evt="onClick" delay="0">
                    <p:tgtEl>
                      <p:spTgt spid="1548297"/>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50" fill="hold"/>
                                        <p:tgtEl>
                                          <p:spTgt spid="1548297"/>
                                        </p:tgtEl>
                                      </p:cBhvr>
                                    </p:cmd>
                                  </p:childTnLst>
                                </p:cTn>
                              </p:par>
                            </p:childTnLst>
                          </p:cTn>
                        </p:par>
                      </p:childTnLst>
                    </p:cTn>
                  </p:par>
                </p:childTnLst>
              </p:cTn>
              <p:nextCondLst>
                <p:cond evt="onClick" delay="0">
                  <p:tgtEl>
                    <p:spTgt spid="1548297"/>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1548297"/>
                </p:tgtEl>
              </p:cMediaNode>
            </p:audio>
            <p:seq concurrent="1" nextAc="seek">
              <p:cTn id="32" restart="whenNotActive" fill="hold" evtFilter="cancelBubble" nodeType="interactiveSeq">
                <p:stCondLst>
                  <p:cond evt="onClick" delay="0">
                    <p:tgtEl>
                      <p:spTgt spid="1548298"/>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100" fill="hold"/>
                                        <p:tgtEl>
                                          <p:spTgt spid="1548298"/>
                                        </p:tgtEl>
                                      </p:cBhvr>
                                    </p:cmd>
                                  </p:childTnLst>
                                </p:cTn>
                              </p:par>
                            </p:childTnLst>
                          </p:cTn>
                        </p:par>
                      </p:childTnLst>
                    </p:cTn>
                  </p:par>
                </p:childTnLst>
              </p:cTn>
              <p:nextCondLst>
                <p:cond evt="onClick" delay="0">
                  <p:tgtEl>
                    <p:spTgt spid="1548298"/>
                  </p:tgtEl>
                </p:cond>
              </p:nextCondLst>
            </p:seq>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1548298"/>
                </p:tgtEl>
              </p:cMediaNode>
            </p:audio>
            <p:seq concurrent="1" nextAc="seek">
              <p:cTn id="38" restart="whenNotActive" fill="hold" evtFilter="cancelBubble" nodeType="interactiveSeq">
                <p:stCondLst>
                  <p:cond evt="onClick" delay="0">
                    <p:tgtEl>
                      <p:spTgt spid="1548299"/>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100" fill="hold"/>
                                        <p:tgtEl>
                                          <p:spTgt spid="1548299"/>
                                        </p:tgtEl>
                                      </p:cBhvr>
                                    </p:cmd>
                                  </p:childTnLst>
                                </p:cTn>
                              </p:par>
                            </p:childTnLst>
                          </p:cTn>
                        </p:par>
                      </p:childTnLst>
                    </p:cTn>
                  </p:par>
                </p:childTnLst>
              </p:cTn>
              <p:nextCondLst>
                <p:cond evt="onClick" delay="0">
                  <p:tgtEl>
                    <p:spTgt spid="1548299"/>
                  </p:tgtEl>
                </p:cond>
              </p:nextCondLst>
            </p:seq>
            <p:audio>
              <p:cMediaNode>
                <p:cTn id="43" fill="hold" display="0">
                  <p:stCondLst>
                    <p:cond delay="indefinite"/>
                  </p:stCondLst>
                  <p:endCondLst>
                    <p:cond evt="onNext" delay="0">
                      <p:tgtEl>
                        <p:sldTgt/>
                      </p:tgtEl>
                    </p:cond>
                    <p:cond evt="onPrev" delay="0">
                      <p:tgtEl>
                        <p:sldTgt/>
                      </p:tgtEl>
                    </p:cond>
                    <p:cond evt="onStopAudio" delay="0">
                      <p:tgtEl>
                        <p:sldTgt/>
                      </p:tgtEl>
                    </p:cond>
                  </p:endCondLst>
                </p:cTn>
                <p:tgtEl>
                  <p:spTgt spid="1548299"/>
                </p:tgtEl>
              </p:cMediaNode>
            </p:audio>
            <p:seq concurrent="1" nextAc="seek">
              <p:cTn id="44" restart="whenNotActive" fill="hold" evtFilter="cancelBubble" nodeType="interactiveSeq">
                <p:stCondLst>
                  <p:cond evt="onClick" delay="0">
                    <p:tgtEl>
                      <p:spTgt spid="1548300"/>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4832" fill="hold"/>
                                        <p:tgtEl>
                                          <p:spTgt spid="1548300"/>
                                        </p:tgtEl>
                                      </p:cBhvr>
                                    </p:cmd>
                                  </p:childTnLst>
                                </p:cTn>
                              </p:par>
                            </p:childTnLst>
                          </p:cTn>
                        </p:par>
                      </p:childTnLst>
                    </p:cTn>
                  </p:par>
                </p:childTnLst>
              </p:cTn>
              <p:nextCondLst>
                <p:cond evt="onClick" delay="0">
                  <p:tgtEl>
                    <p:spTgt spid="1548300"/>
                  </p:tgtEl>
                </p:cond>
              </p:nextCondLst>
            </p:seq>
            <p:audio>
              <p:cMediaNode>
                <p:cTn id="49" fill="hold" display="0">
                  <p:stCondLst>
                    <p:cond delay="indefinite"/>
                  </p:stCondLst>
                  <p:endCondLst>
                    <p:cond evt="onNext" delay="0">
                      <p:tgtEl>
                        <p:sldTgt/>
                      </p:tgtEl>
                    </p:cond>
                    <p:cond evt="onPrev" delay="0">
                      <p:tgtEl>
                        <p:sldTgt/>
                      </p:tgtEl>
                    </p:cond>
                    <p:cond evt="onStopAudio" delay="0">
                      <p:tgtEl>
                        <p:sldTgt/>
                      </p:tgtEl>
                    </p:cond>
                  </p:endCondLst>
                </p:cTn>
                <p:tgtEl>
                  <p:spTgt spid="1548300"/>
                </p:tgtEl>
              </p:cMediaNode>
            </p:audio>
            <p:seq concurrent="1" nextAc="seek">
              <p:cTn id="50" restart="whenNotActive" fill="hold" evtFilter="cancelBubble" nodeType="interactiveSeq">
                <p:stCondLst>
                  <p:cond evt="onClick" delay="0">
                    <p:tgtEl>
                      <p:spTgt spid="1548301"/>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650" fill="hold"/>
                                        <p:tgtEl>
                                          <p:spTgt spid="1548301"/>
                                        </p:tgtEl>
                                      </p:cBhvr>
                                    </p:cmd>
                                  </p:childTnLst>
                                </p:cTn>
                              </p:par>
                            </p:childTnLst>
                          </p:cTn>
                        </p:par>
                      </p:childTnLst>
                    </p:cTn>
                  </p:par>
                </p:childTnLst>
              </p:cTn>
              <p:nextCondLst>
                <p:cond evt="onClick" delay="0">
                  <p:tgtEl>
                    <p:spTgt spid="1548301"/>
                  </p:tgtEl>
                </p:cond>
              </p:nextCondLst>
            </p:seq>
            <p:audio>
              <p:cMediaNode>
                <p:cTn id="55" fill="hold" display="0">
                  <p:stCondLst>
                    <p:cond delay="indefinite"/>
                  </p:stCondLst>
                  <p:endCondLst>
                    <p:cond evt="onNext" delay="0">
                      <p:tgtEl>
                        <p:sldTgt/>
                      </p:tgtEl>
                    </p:cond>
                    <p:cond evt="onPrev" delay="0">
                      <p:tgtEl>
                        <p:sldTgt/>
                      </p:tgtEl>
                    </p:cond>
                    <p:cond evt="onStopAudio" delay="0">
                      <p:tgtEl>
                        <p:sldTgt/>
                      </p:tgtEl>
                    </p:cond>
                  </p:endCondLst>
                </p:cTn>
                <p:tgtEl>
                  <p:spTgt spid="1548301"/>
                </p:tgtEl>
              </p:cMediaNode>
            </p:audio>
            <p:seq concurrent="1" nextAc="seek">
              <p:cTn id="56" restart="whenNotActive" fill="hold" evtFilter="cancelBubble" nodeType="interactiveSeq">
                <p:stCondLst>
                  <p:cond evt="onClick" delay="0">
                    <p:tgtEl>
                      <p:spTgt spid="1548302"/>
                    </p:tgtEl>
                  </p:cond>
                </p:stCondLst>
                <p:endSync evt="end" delay="0">
                  <p:rtn val="all"/>
                </p:endSync>
                <p:childTnLst>
                  <p:par>
                    <p:cTn id="57" fill="hold">
                      <p:stCondLst>
                        <p:cond delay="0"/>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4600" fill="hold"/>
                                        <p:tgtEl>
                                          <p:spTgt spid="1548302"/>
                                        </p:tgtEl>
                                      </p:cBhvr>
                                    </p:cmd>
                                  </p:childTnLst>
                                </p:cTn>
                              </p:par>
                            </p:childTnLst>
                          </p:cTn>
                        </p:par>
                      </p:childTnLst>
                    </p:cTn>
                  </p:par>
                </p:childTnLst>
              </p:cTn>
              <p:nextCondLst>
                <p:cond evt="onClick" delay="0">
                  <p:tgtEl>
                    <p:spTgt spid="1548302"/>
                  </p:tgtEl>
                </p:cond>
              </p:nextCondLst>
            </p:seq>
            <p:audio>
              <p:cMediaNode>
                <p:cTn id="61" fill="hold" display="0">
                  <p:stCondLst>
                    <p:cond delay="indefinite"/>
                  </p:stCondLst>
                  <p:endCondLst>
                    <p:cond evt="onNext" delay="0">
                      <p:tgtEl>
                        <p:sldTgt/>
                      </p:tgtEl>
                    </p:cond>
                    <p:cond evt="onPrev" delay="0">
                      <p:tgtEl>
                        <p:sldTgt/>
                      </p:tgtEl>
                    </p:cond>
                    <p:cond evt="onStopAudio" delay="0">
                      <p:tgtEl>
                        <p:sldTgt/>
                      </p:tgtEl>
                    </p:cond>
                  </p:endCondLst>
                </p:cTn>
                <p:tgtEl>
                  <p:spTgt spid="154830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2"/>
          <p:cNvSpPr>
            <a:spLocks noGrp="1" noChangeArrowheads="1"/>
          </p:cNvSpPr>
          <p:nvPr>
            <p:ph type="title"/>
          </p:nvPr>
        </p:nvSpPr>
        <p:spPr>
          <a:xfrm>
            <a:off x="914400" y="274639"/>
            <a:ext cx="7772400" cy="715961"/>
          </a:xfrm>
        </p:spPr>
        <p:txBody>
          <a:bodyPr/>
          <a:lstStyle/>
          <a:p>
            <a:r>
              <a:rPr lang="en-US" dirty="0" smtClean="0"/>
              <a:t>Emotion Class Distribution</a:t>
            </a:r>
            <a:endParaRPr lang="en-US" dirty="0"/>
          </a:p>
        </p:txBody>
      </p:sp>
      <p:graphicFrame>
        <p:nvGraphicFramePr>
          <p:cNvPr id="70658" name="Object 2"/>
          <p:cNvGraphicFramePr>
            <a:graphicFrameLocks noGrp="1" noChangeAspect="1"/>
          </p:cNvGraphicFramePr>
          <p:nvPr>
            <p:ph sz="quarter" idx="1"/>
            <p:extLst>
              <p:ext uri="{D42A27DB-BD31-4B8C-83A1-F6EECF244321}">
                <p14:modId xmlns:p14="http://schemas.microsoft.com/office/powerpoint/2010/main" val="4160794912"/>
              </p:ext>
            </p:extLst>
          </p:nvPr>
        </p:nvGraphicFramePr>
        <p:xfrm>
          <a:off x="914400" y="1696375"/>
          <a:ext cx="7772400" cy="4074850"/>
        </p:xfrm>
        <a:graphic>
          <a:graphicData uri="http://schemas.openxmlformats.org/presentationml/2006/ole">
            <mc:AlternateContent xmlns:mc="http://schemas.openxmlformats.org/markup-compatibility/2006">
              <mc:Choice xmlns:v="urn:schemas-microsoft-com:vml" Requires="v">
                <p:oleObj spid="_x0000_s70805" name="Chart" r:id="rId4" imgW="7848600" imgH="4114800" progId="MSGraph.Chart.8">
                  <p:embed followColorScheme="full"/>
                </p:oleObj>
              </mc:Choice>
              <mc:Fallback>
                <p:oleObj name="Chart" r:id="rId4" imgW="7848600" imgH="4114800" progId="MSGraph.Chart.8">
                  <p:embed followColorScheme="full"/>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96375"/>
                        <a:ext cx="7772400" cy="40748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0660" name="Footer Placeholder 3"/>
          <p:cNvSpPr>
            <a:spLocks noGrp="1"/>
          </p:cNvSpPr>
          <p:nvPr>
            <p:ph type="ftr" sz="quarter" idx="4294967295"/>
          </p:nvPr>
        </p:nvSpPr>
        <p:spPr>
          <a:xfrm>
            <a:off x="0" y="6553200"/>
            <a:ext cx="4114800" cy="304800"/>
          </a:xfrm>
          <a:prstGeom prst="rect">
            <a:avLst/>
          </a:prstGeom>
          <a:noFill/>
        </p:spPr>
        <p:txBody>
          <a:bodyPr/>
          <a:lstStyle/>
          <a:p>
            <a:r>
              <a:rPr lang="en-US" sz="1400">
                <a:latin typeface="Calibri"/>
                <a:cs typeface="Calibri"/>
              </a:rPr>
              <a:t>Slide from Shriberg, Ang, Stolcke</a:t>
            </a:r>
          </a:p>
        </p:txBody>
      </p:sp>
      <p:graphicFrame>
        <p:nvGraphicFramePr>
          <p:cNvPr id="70659" name="Object 3"/>
          <p:cNvGraphicFramePr>
            <a:graphicFrameLocks noChangeAspect="1"/>
          </p:cNvGraphicFramePr>
          <p:nvPr>
            <p:extLst>
              <p:ext uri="{D42A27DB-BD31-4B8C-83A1-F6EECF244321}">
                <p14:modId xmlns:p14="http://schemas.microsoft.com/office/powerpoint/2010/main" val="2319396222"/>
              </p:ext>
            </p:extLst>
          </p:nvPr>
        </p:nvGraphicFramePr>
        <p:xfrm>
          <a:off x="1827213" y="1576388"/>
          <a:ext cx="5248656" cy="3686556"/>
        </p:xfrm>
        <a:graphic>
          <a:graphicData uri="http://schemas.openxmlformats.org/presentationml/2006/ole">
            <mc:AlternateContent xmlns:mc="http://schemas.openxmlformats.org/markup-compatibility/2006">
              <mc:Choice xmlns:v="urn:schemas-microsoft-com:vml" Requires="v">
                <p:oleObj spid="_x0000_s70806" name="Document" r:id="rId6" imgW="6400800" imgH="4495800" progId="Word.Document.8">
                  <p:embed/>
                </p:oleObj>
              </mc:Choice>
              <mc:Fallback>
                <p:oleObj name="Document" r:id="rId6" imgW="6400800" imgH="4495800" progId="Word.Document.8">
                  <p:embed/>
                  <p:pic>
                    <p:nvPicPr>
                      <p:cNvPr id="0" name="Picture 3"/>
                      <p:cNvPicPr>
                        <a:picLocks noChangeAspect="1" noChangeArrowheads="1"/>
                      </p:cNvPicPr>
                      <p:nvPr/>
                    </p:nvPicPr>
                    <p:blipFill>
                      <a:blip r:embed="rId7"/>
                      <a:srcRect/>
                      <a:stretch>
                        <a:fillRect/>
                      </a:stretch>
                    </p:blipFill>
                    <p:spPr bwMode="auto">
                      <a:xfrm>
                        <a:off x="1827213" y="1576388"/>
                        <a:ext cx="5248656" cy="368655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550341" name="Text Box 5"/>
          <p:cNvSpPr txBox="1">
            <a:spLocks noChangeArrowheads="1"/>
          </p:cNvSpPr>
          <p:nvPr/>
        </p:nvSpPr>
        <p:spPr bwMode="auto">
          <a:xfrm>
            <a:off x="1219200" y="5454650"/>
            <a:ext cx="6991350" cy="946150"/>
          </a:xfrm>
          <a:prstGeom prst="rect">
            <a:avLst/>
          </a:prstGeom>
          <a:noFill/>
          <a:ln w="9525">
            <a:noFill/>
            <a:miter lim="800000"/>
            <a:headEnd/>
            <a:tailEnd/>
          </a:ln>
          <a:effectLst/>
        </p:spPr>
        <p:txBody>
          <a:bodyPr>
            <a:prstTxWarp prst="textNoShape">
              <a:avLst/>
            </a:prstTxWarp>
            <a:spAutoFit/>
          </a:bodyPr>
          <a:lstStyle/>
          <a:p>
            <a:pPr eaLnBrk="0" hangingPunct="0">
              <a:defRPr/>
            </a:pPr>
            <a:r>
              <a:rPr lang="en-US" sz="2800" dirty="0">
                <a:latin typeface="Calibri"/>
                <a:cs typeface="Calibri"/>
              </a:rPr>
              <a:t>To get enough data, grouped annoyed and frustrated, versus else (with speech)</a:t>
            </a:r>
            <a:endParaRPr lang="en-US" sz="2000" dirty="0">
              <a:latin typeface="Calibri"/>
              <a:cs typeface="Calibri"/>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r>
              <a:rPr lang="en-US" smtClean="0"/>
              <a:t>Prosodic Model</a:t>
            </a:r>
            <a:endParaRPr lang="en-US"/>
          </a:p>
        </p:txBody>
      </p:sp>
      <p:sp>
        <p:nvSpPr>
          <p:cNvPr id="72708" name="Rectangle 3"/>
          <p:cNvSpPr>
            <a:spLocks noGrp="1" noChangeArrowheads="1"/>
          </p:cNvSpPr>
          <p:nvPr>
            <p:ph sz="quarter" idx="1"/>
          </p:nvPr>
        </p:nvSpPr>
        <p:spPr/>
        <p:txBody>
          <a:bodyPr/>
          <a:lstStyle/>
          <a:p>
            <a:r>
              <a:rPr lang="en-US" sz="2800" dirty="0" smtClean="0"/>
              <a:t>Classifier: CART-style decision trees</a:t>
            </a:r>
          </a:p>
          <a:p>
            <a:r>
              <a:rPr lang="en-US" sz="2800" dirty="0" err="1" smtClean="0"/>
              <a:t>Downsampled</a:t>
            </a:r>
            <a:r>
              <a:rPr lang="en-US" sz="2800" dirty="0" smtClean="0"/>
              <a:t> to equal class priors</a:t>
            </a:r>
          </a:p>
          <a:p>
            <a:r>
              <a:rPr lang="en-US" sz="2800" dirty="0" smtClean="0"/>
              <a:t>Automatically extracted prosodic features based on recognizer word alignments</a:t>
            </a:r>
          </a:p>
          <a:p>
            <a:r>
              <a:rPr lang="en-US" sz="2800" dirty="0" smtClean="0"/>
              <a:t>Used 3/4 for train, 1/4th for test, no call overlap</a:t>
            </a:r>
            <a:endParaRPr lang="en-US" sz="2800" dirty="0"/>
          </a:p>
        </p:txBody>
      </p:sp>
      <p:sp>
        <p:nvSpPr>
          <p:cNvPr id="72706" name="Footer Placeholder 3"/>
          <p:cNvSpPr>
            <a:spLocks noGrp="1"/>
          </p:cNvSpPr>
          <p:nvPr>
            <p:ph type="ftr" sz="quarter" idx="4294967295"/>
          </p:nvPr>
        </p:nvSpPr>
        <p:spPr>
          <a:xfrm>
            <a:off x="0" y="6553200"/>
            <a:ext cx="3657600" cy="304800"/>
          </a:xfrm>
          <a:prstGeom prst="rect">
            <a:avLst/>
          </a:prstGeom>
          <a:noFill/>
        </p:spPr>
        <p:txBody>
          <a:bodyPr/>
          <a:lstStyle/>
          <a:p>
            <a:r>
              <a:rPr lang="en-US" sz="1400"/>
              <a:t>Slide from Shriberg, Ang, Stolcke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r>
              <a:rPr lang="en-US" smtClean="0"/>
              <a:t>Prosodic Features</a:t>
            </a:r>
            <a:endParaRPr lang="en-US"/>
          </a:p>
        </p:txBody>
      </p:sp>
      <p:sp>
        <p:nvSpPr>
          <p:cNvPr id="74756" name="Rectangle 3"/>
          <p:cNvSpPr>
            <a:spLocks noGrp="1" noChangeArrowheads="1"/>
          </p:cNvSpPr>
          <p:nvPr>
            <p:ph sz="quarter" idx="1"/>
          </p:nvPr>
        </p:nvSpPr>
        <p:spPr/>
        <p:txBody>
          <a:bodyPr/>
          <a:lstStyle/>
          <a:p>
            <a:r>
              <a:rPr lang="en-US" dirty="0" smtClean="0"/>
              <a:t>Duration and speaking rate features</a:t>
            </a:r>
          </a:p>
          <a:p>
            <a:pPr lvl="1"/>
            <a:r>
              <a:rPr lang="en-US" dirty="0" smtClean="0"/>
              <a:t>duration of phones, vowels, syllables</a:t>
            </a:r>
          </a:p>
          <a:p>
            <a:pPr lvl="1"/>
            <a:r>
              <a:rPr lang="en-US" dirty="0" smtClean="0"/>
              <a:t>normalized by phone/vowel means in training data</a:t>
            </a:r>
          </a:p>
          <a:p>
            <a:pPr lvl="2"/>
            <a:r>
              <a:rPr lang="en-US" dirty="0" smtClean="0"/>
              <a:t>true or recognized phones</a:t>
            </a:r>
          </a:p>
          <a:p>
            <a:pPr lvl="1"/>
            <a:r>
              <a:rPr lang="en-US" dirty="0" smtClean="0"/>
              <a:t>normalized by speaker (all utterances, first 5 only)</a:t>
            </a:r>
          </a:p>
          <a:p>
            <a:pPr lvl="1"/>
            <a:r>
              <a:rPr lang="en-US" dirty="0" smtClean="0"/>
              <a:t>speaking rate (vowels/time)</a:t>
            </a:r>
          </a:p>
          <a:p>
            <a:r>
              <a:rPr lang="en-US" dirty="0" smtClean="0"/>
              <a:t>Pause features</a:t>
            </a:r>
          </a:p>
          <a:p>
            <a:pPr lvl="1"/>
            <a:r>
              <a:rPr lang="en-US" dirty="0" smtClean="0"/>
              <a:t>duration and count of utterance-internal pauses at various threshold durations</a:t>
            </a:r>
          </a:p>
          <a:p>
            <a:pPr lvl="1"/>
            <a:r>
              <a:rPr lang="en-US" dirty="0" smtClean="0"/>
              <a:t>ratio of speech frames to total </a:t>
            </a:r>
            <a:r>
              <a:rPr lang="en-US" dirty="0" err="1" smtClean="0"/>
              <a:t>utt</a:t>
            </a:r>
            <a:r>
              <a:rPr lang="en-US" dirty="0" smtClean="0"/>
              <a:t>-internal frames</a:t>
            </a:r>
          </a:p>
          <a:p>
            <a:pPr lvl="1"/>
            <a:endParaRPr lang="en-US" dirty="0"/>
          </a:p>
        </p:txBody>
      </p:sp>
      <p:sp>
        <p:nvSpPr>
          <p:cNvPr id="74754" name="Footer Placeholder 3"/>
          <p:cNvSpPr>
            <a:spLocks noGrp="1"/>
          </p:cNvSpPr>
          <p:nvPr>
            <p:ph type="ftr" sz="quarter" idx="4294967295"/>
          </p:nvPr>
        </p:nvSpPr>
        <p:spPr>
          <a:xfrm>
            <a:off x="0" y="6553200"/>
            <a:ext cx="3276600" cy="304800"/>
          </a:xfrm>
          <a:prstGeom prst="rect">
            <a:avLst/>
          </a:prstGeom>
          <a:noFill/>
        </p:spPr>
        <p:txBody>
          <a:bodyPr/>
          <a:lstStyle/>
          <a:p>
            <a:r>
              <a:rPr lang="en-US" sz="1400"/>
              <a:t>Slide from Shriberg, Ang, Stolcke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smtClean="0"/>
              <a:t>Features (cont.)</a:t>
            </a:r>
            <a:endParaRPr lang="en-US"/>
          </a:p>
        </p:txBody>
      </p:sp>
      <p:sp>
        <p:nvSpPr>
          <p:cNvPr id="78852" name="Rectangle 3"/>
          <p:cNvSpPr>
            <a:spLocks noGrp="1" noChangeArrowheads="1"/>
          </p:cNvSpPr>
          <p:nvPr>
            <p:ph sz="quarter" idx="1"/>
          </p:nvPr>
        </p:nvSpPr>
        <p:spPr/>
        <p:txBody>
          <a:bodyPr/>
          <a:lstStyle/>
          <a:p>
            <a:r>
              <a:rPr lang="en-US" smtClean="0"/>
              <a:t>Spectral tilt features</a:t>
            </a:r>
          </a:p>
          <a:p>
            <a:pPr lvl="1"/>
            <a:r>
              <a:rPr lang="en-US" smtClean="0"/>
              <a:t>average of 1st cepstral coefficient </a:t>
            </a:r>
          </a:p>
          <a:p>
            <a:pPr lvl="1"/>
            <a:r>
              <a:rPr lang="en-US" smtClean="0"/>
              <a:t>average slope of linear fit to magnitude spectrum</a:t>
            </a:r>
          </a:p>
          <a:p>
            <a:pPr lvl="1"/>
            <a:r>
              <a:rPr lang="en-US" smtClean="0"/>
              <a:t>difference in log energies btw high and low bands</a:t>
            </a:r>
          </a:p>
          <a:p>
            <a:pPr lvl="1"/>
            <a:r>
              <a:rPr lang="en-US" smtClean="0"/>
              <a:t>extracted from longest normalized vowel region</a:t>
            </a:r>
          </a:p>
          <a:p>
            <a:endParaRPr lang="en-US" smtClean="0"/>
          </a:p>
          <a:p>
            <a:endParaRPr lang="en-US"/>
          </a:p>
        </p:txBody>
      </p:sp>
      <p:sp>
        <p:nvSpPr>
          <p:cNvPr id="78850" name="Footer Placeholder 3"/>
          <p:cNvSpPr>
            <a:spLocks noGrp="1"/>
          </p:cNvSpPr>
          <p:nvPr>
            <p:ph type="ftr" sz="quarter" idx="4294967295"/>
          </p:nvPr>
        </p:nvSpPr>
        <p:spPr>
          <a:xfrm>
            <a:off x="0" y="6553200"/>
            <a:ext cx="4343400" cy="304800"/>
          </a:xfrm>
          <a:prstGeom prst="rect">
            <a:avLst/>
          </a:prstGeom>
          <a:noFill/>
        </p:spPr>
        <p:txBody>
          <a:bodyPr/>
          <a:lstStyle/>
          <a:p>
            <a:r>
              <a:rPr lang="en-US" sz="1400"/>
              <a:t>Slide from Shriberg, Ang, Stolcke</a:t>
            </a:r>
          </a:p>
        </p:txBody>
      </p:sp>
    </p:spTree>
    <p:extLst>
      <p:ext uri="{BB962C8B-B14F-4D97-AF65-F5344CB8AC3E}">
        <p14:creationId xmlns:p14="http://schemas.microsoft.com/office/powerpoint/2010/main" val="14141577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r>
              <a:rPr lang="en-US" dirty="0" smtClean="0"/>
              <a:t>Pitch Features</a:t>
            </a:r>
            <a:endParaRPr lang="en-US" dirty="0"/>
          </a:p>
        </p:txBody>
      </p:sp>
      <p:sp>
        <p:nvSpPr>
          <p:cNvPr id="74756" name="Rectangle 3"/>
          <p:cNvSpPr>
            <a:spLocks noGrp="1" noChangeArrowheads="1"/>
          </p:cNvSpPr>
          <p:nvPr>
            <p:ph sz="quarter" idx="1"/>
          </p:nvPr>
        </p:nvSpPr>
        <p:spPr/>
        <p:txBody>
          <a:bodyPr/>
          <a:lstStyle/>
          <a:p>
            <a:r>
              <a:rPr lang="en-US" sz="2800" dirty="0" smtClean="0"/>
              <a:t>minimum </a:t>
            </a:r>
            <a:r>
              <a:rPr lang="en-US" sz="2800" dirty="0"/>
              <a:t>and maximum utterance </a:t>
            </a:r>
            <a:r>
              <a:rPr lang="en-US" sz="2800" dirty="0" smtClean="0"/>
              <a:t>pitch</a:t>
            </a:r>
          </a:p>
          <a:p>
            <a:pPr lvl="1"/>
            <a:r>
              <a:rPr lang="en-US" sz="2800" dirty="0"/>
              <a:t>raw and speaker-normalized </a:t>
            </a:r>
          </a:p>
          <a:p>
            <a:r>
              <a:rPr lang="en-US" sz="2800" dirty="0" smtClean="0"/>
              <a:t>maximum </a:t>
            </a:r>
            <a:r>
              <a:rPr lang="en-US" sz="2800" dirty="0"/>
              <a:t>pitch </a:t>
            </a:r>
            <a:r>
              <a:rPr lang="en-US" sz="2800" dirty="0" smtClean="0"/>
              <a:t>inside longest </a:t>
            </a:r>
            <a:r>
              <a:rPr lang="en-US" sz="2800" dirty="0"/>
              <a:t>normalized </a:t>
            </a:r>
            <a:r>
              <a:rPr lang="en-US" sz="2800" dirty="0" smtClean="0"/>
              <a:t>vowel</a:t>
            </a:r>
          </a:p>
          <a:p>
            <a:r>
              <a:rPr lang="en-US" sz="2800" dirty="0" smtClean="0"/>
              <a:t>slopes </a:t>
            </a:r>
            <a:r>
              <a:rPr lang="en-US" sz="2800" dirty="0"/>
              <a:t>at various </a:t>
            </a:r>
            <a:r>
              <a:rPr lang="en-US" sz="2800" dirty="0" smtClean="0"/>
              <a:t>locations </a:t>
            </a:r>
          </a:p>
          <a:p>
            <a:r>
              <a:rPr lang="en-US" sz="2800" dirty="0"/>
              <a:t>n</a:t>
            </a:r>
            <a:r>
              <a:rPr lang="en-US" sz="2800" dirty="0" smtClean="0"/>
              <a:t>ormalized by speakers F0 range</a:t>
            </a:r>
            <a:endParaRPr lang="en-US" sz="2800" dirty="0"/>
          </a:p>
        </p:txBody>
      </p:sp>
      <p:sp>
        <p:nvSpPr>
          <p:cNvPr id="74754" name="Footer Placeholder 3"/>
          <p:cNvSpPr>
            <a:spLocks noGrp="1"/>
          </p:cNvSpPr>
          <p:nvPr>
            <p:ph type="ftr" sz="quarter" idx="4294967295"/>
          </p:nvPr>
        </p:nvSpPr>
        <p:spPr>
          <a:xfrm>
            <a:off x="0" y="6553200"/>
            <a:ext cx="3276600" cy="304800"/>
          </a:xfrm>
          <a:prstGeom prst="rect">
            <a:avLst/>
          </a:prstGeom>
          <a:noFill/>
        </p:spPr>
        <p:txBody>
          <a:bodyPr/>
          <a:lstStyle/>
          <a:p>
            <a:r>
              <a:rPr lang="en-US" sz="1400"/>
              <a:t>Slide from Shriberg, Ang, Stolcke</a:t>
            </a:r>
          </a:p>
        </p:txBody>
      </p:sp>
    </p:spTree>
    <p:extLst>
      <p:ext uri="{BB962C8B-B14F-4D97-AF65-F5344CB8AC3E}">
        <p14:creationId xmlns:p14="http://schemas.microsoft.com/office/powerpoint/2010/main" val="19294546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lstStyle/>
          <a:p>
            <a:r>
              <a:rPr lang="en-US" smtClean="0"/>
              <a:t>Language Model Features</a:t>
            </a:r>
            <a:endParaRPr lang="en-US"/>
          </a:p>
        </p:txBody>
      </p:sp>
      <p:sp>
        <p:nvSpPr>
          <p:cNvPr id="80900" name="Rectangle 3"/>
          <p:cNvSpPr>
            <a:spLocks noGrp="1" noChangeArrowheads="1"/>
          </p:cNvSpPr>
          <p:nvPr>
            <p:ph sz="quarter" idx="1"/>
          </p:nvPr>
        </p:nvSpPr>
        <p:spPr/>
        <p:txBody>
          <a:bodyPr/>
          <a:lstStyle/>
          <a:p>
            <a:r>
              <a:rPr lang="en-US" smtClean="0"/>
              <a:t>Train two 3-gram class-based LMs</a:t>
            </a:r>
          </a:p>
          <a:p>
            <a:pPr lvl="1"/>
            <a:r>
              <a:rPr lang="en-US" smtClean="0"/>
              <a:t>one on frustration, one on other.</a:t>
            </a:r>
          </a:p>
          <a:p>
            <a:r>
              <a:rPr lang="en-US" smtClean="0"/>
              <a:t>Given a test utterance, chose class that has highest LM likelihood (assumes equal priors)</a:t>
            </a:r>
          </a:p>
          <a:p>
            <a:r>
              <a:rPr lang="en-US" smtClean="0"/>
              <a:t>In prosodic decision tree, use sign of the likelihood difference as input feature</a:t>
            </a:r>
            <a:endParaRPr lang="en-US"/>
          </a:p>
        </p:txBody>
      </p:sp>
      <p:sp>
        <p:nvSpPr>
          <p:cNvPr id="80898" name="Footer Placeholder 3"/>
          <p:cNvSpPr>
            <a:spLocks noGrp="1"/>
          </p:cNvSpPr>
          <p:nvPr>
            <p:ph type="ftr" sz="quarter" idx="4294967295"/>
          </p:nvPr>
        </p:nvSpPr>
        <p:spPr>
          <a:xfrm>
            <a:off x="0" y="6553200"/>
            <a:ext cx="4419600" cy="304800"/>
          </a:xfrm>
          <a:prstGeom prst="rect">
            <a:avLst/>
          </a:prstGeom>
          <a:noFill/>
        </p:spPr>
        <p:txBody>
          <a:bodyPr/>
          <a:lstStyle/>
          <a:p>
            <a:r>
              <a:rPr lang="en-US" sz="1400"/>
              <a:t>Slide from Shriberg, Ang, Stolcke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r>
              <a:rPr lang="en-US" smtClean="0"/>
              <a:t>Results (cont.)</a:t>
            </a:r>
            <a:endParaRPr lang="en-US"/>
          </a:p>
        </p:txBody>
      </p:sp>
      <p:sp>
        <p:nvSpPr>
          <p:cNvPr id="84996" name="Rectangle 3"/>
          <p:cNvSpPr>
            <a:spLocks noGrp="1" noChangeArrowheads="1"/>
          </p:cNvSpPr>
          <p:nvPr>
            <p:ph sz="quarter" idx="1"/>
          </p:nvPr>
        </p:nvSpPr>
        <p:spPr/>
        <p:txBody>
          <a:bodyPr/>
          <a:lstStyle/>
          <a:p>
            <a:r>
              <a:rPr lang="en-US" smtClean="0"/>
              <a:t>H-H labels agree 72%</a:t>
            </a:r>
          </a:p>
          <a:p>
            <a:r>
              <a:rPr lang="en-US" smtClean="0"/>
              <a:t>H labels agree 84% with “consensus” (biased)</a:t>
            </a:r>
          </a:p>
          <a:p>
            <a:r>
              <a:rPr lang="en-US" smtClean="0"/>
              <a:t>Tree model agrees 76% with consensus-- better than original labelers with each other</a:t>
            </a:r>
          </a:p>
          <a:p>
            <a:r>
              <a:rPr lang="en-US" smtClean="0"/>
              <a:t>Language model features alone (64%) are not good predictors</a:t>
            </a:r>
            <a:endParaRPr lang="en-US"/>
          </a:p>
        </p:txBody>
      </p:sp>
      <p:sp>
        <p:nvSpPr>
          <p:cNvPr id="84994" name="Footer Placeholder 3"/>
          <p:cNvSpPr>
            <a:spLocks noGrp="1"/>
          </p:cNvSpPr>
          <p:nvPr>
            <p:ph type="ftr" sz="quarter" idx="4294967295"/>
          </p:nvPr>
        </p:nvSpPr>
        <p:spPr>
          <a:xfrm>
            <a:off x="0" y="6477000"/>
            <a:ext cx="3581400" cy="381000"/>
          </a:xfrm>
          <a:prstGeom prst="rect">
            <a:avLst/>
          </a:prstGeom>
          <a:noFill/>
        </p:spPr>
        <p:txBody>
          <a:bodyPr/>
          <a:lstStyle/>
          <a:p>
            <a:r>
              <a:rPr lang="en-US" sz="1400"/>
              <a:t>Slide from Shriberg, Ang, Stolcke</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r>
              <a:rPr lang="en-US" smtClean="0"/>
              <a:t>Prosodic Predictors of Annoyed/Frustrated</a:t>
            </a:r>
            <a:endParaRPr lang="en-US"/>
          </a:p>
        </p:txBody>
      </p:sp>
      <p:sp>
        <p:nvSpPr>
          <p:cNvPr id="87044" name="Rectangle 3"/>
          <p:cNvSpPr>
            <a:spLocks noGrp="1" noChangeArrowheads="1"/>
          </p:cNvSpPr>
          <p:nvPr>
            <p:ph sz="quarter" idx="1"/>
          </p:nvPr>
        </p:nvSpPr>
        <p:spPr/>
        <p:txBody>
          <a:bodyPr/>
          <a:lstStyle/>
          <a:p>
            <a:r>
              <a:rPr lang="en-US" smtClean="0"/>
              <a:t>Pitch:</a:t>
            </a:r>
          </a:p>
          <a:p>
            <a:pPr lvl="1"/>
            <a:r>
              <a:rPr lang="en-US" smtClean="0"/>
              <a:t>high maximum fitted F0 in longest normalized vowel</a:t>
            </a:r>
          </a:p>
          <a:p>
            <a:pPr lvl="1"/>
            <a:r>
              <a:rPr lang="en-US" smtClean="0"/>
              <a:t>high speaker-norm. (1st 5 utts) ratio of F0 rises/falls</a:t>
            </a:r>
          </a:p>
          <a:p>
            <a:pPr lvl="1"/>
            <a:r>
              <a:rPr lang="en-US" smtClean="0"/>
              <a:t>maximum F0 close to speaker’s estimated F0 “topline”</a:t>
            </a:r>
          </a:p>
          <a:p>
            <a:pPr lvl="1"/>
            <a:r>
              <a:rPr lang="en-US" smtClean="0"/>
              <a:t>minimum fitted F0 late in utterance (no “?” intonation)</a:t>
            </a:r>
          </a:p>
          <a:p>
            <a:r>
              <a:rPr lang="en-US" smtClean="0"/>
              <a:t>Duration and speaking rate:</a:t>
            </a:r>
          </a:p>
          <a:p>
            <a:pPr lvl="1"/>
            <a:r>
              <a:rPr lang="en-US" smtClean="0"/>
              <a:t>long maximum phone-normalized phone duration</a:t>
            </a:r>
          </a:p>
          <a:p>
            <a:pPr lvl="1"/>
            <a:r>
              <a:rPr lang="en-US" smtClean="0"/>
              <a:t>long max phone- &amp; speaker- norm.(1st 5 utts) vowel</a:t>
            </a:r>
          </a:p>
          <a:p>
            <a:pPr lvl="1"/>
            <a:r>
              <a:rPr lang="en-US" smtClean="0"/>
              <a:t>low syllable-rate (slower speech) </a:t>
            </a:r>
            <a:endParaRPr lang="en-US"/>
          </a:p>
        </p:txBody>
      </p:sp>
      <p:sp>
        <p:nvSpPr>
          <p:cNvPr id="87042" name="Footer Placeholder 3"/>
          <p:cNvSpPr>
            <a:spLocks noGrp="1"/>
          </p:cNvSpPr>
          <p:nvPr>
            <p:ph type="ftr" sz="quarter" idx="4294967295"/>
          </p:nvPr>
        </p:nvSpPr>
        <p:spPr>
          <a:xfrm>
            <a:off x="0" y="6477000"/>
            <a:ext cx="3581400" cy="381000"/>
          </a:xfrm>
          <a:prstGeom prst="rect">
            <a:avLst/>
          </a:prstGeom>
          <a:noFill/>
        </p:spPr>
        <p:txBody>
          <a:bodyPr/>
          <a:lstStyle/>
          <a:p>
            <a:r>
              <a:rPr lang="en-US" sz="1400"/>
              <a:t>Slide from Shriberg, Ang, Stolcke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914400" y="274639"/>
            <a:ext cx="7772400" cy="792161"/>
          </a:xfrm>
        </p:spPr>
        <p:txBody>
          <a:bodyPr/>
          <a:lstStyle/>
          <a:p>
            <a:r>
              <a:rPr lang="en-US" dirty="0" err="1" smtClean="0"/>
              <a:t>Ang</a:t>
            </a:r>
            <a:r>
              <a:rPr lang="en-US" dirty="0" smtClean="0"/>
              <a:t> et al ‘02 Conclusions</a:t>
            </a:r>
            <a:endParaRPr lang="en-US" dirty="0"/>
          </a:p>
        </p:txBody>
      </p:sp>
      <p:sp>
        <p:nvSpPr>
          <p:cNvPr id="91140" name="Rectangle 3"/>
          <p:cNvSpPr>
            <a:spLocks noGrp="1" noChangeArrowheads="1"/>
          </p:cNvSpPr>
          <p:nvPr>
            <p:ph sz="quarter" idx="1"/>
          </p:nvPr>
        </p:nvSpPr>
        <p:spPr/>
        <p:txBody>
          <a:bodyPr/>
          <a:lstStyle/>
          <a:p>
            <a:r>
              <a:rPr lang="en-US" dirty="0" smtClean="0"/>
              <a:t>Emotion labeling is a complex task</a:t>
            </a:r>
          </a:p>
          <a:p>
            <a:r>
              <a:rPr lang="en-US" dirty="0" smtClean="0"/>
              <a:t>Prosodic features: </a:t>
            </a:r>
          </a:p>
          <a:p>
            <a:pPr lvl="1"/>
            <a:r>
              <a:rPr lang="en-US" dirty="0" smtClean="0"/>
              <a:t>duration and stylized pitch </a:t>
            </a:r>
          </a:p>
          <a:p>
            <a:pPr lvl="1"/>
            <a:r>
              <a:rPr lang="en-US" dirty="0"/>
              <a:t>s</a:t>
            </a:r>
            <a:r>
              <a:rPr lang="en-US" dirty="0" smtClean="0"/>
              <a:t>peaker normalizations help</a:t>
            </a:r>
          </a:p>
          <a:p>
            <a:endParaRPr lang="en-US" dirty="0" smtClean="0"/>
          </a:p>
          <a:p>
            <a:r>
              <a:rPr lang="en-US" dirty="0" smtClean="0"/>
              <a:t>“N-gram probability ratio” is a bad feature</a:t>
            </a:r>
          </a:p>
          <a:p>
            <a:endParaRPr lang="en-US" dirty="0" smtClean="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descr="MyersPsy8e_fig"/>
          <p:cNvPicPr>
            <a:picLocks noChangeAspect="1" noChangeArrowheads="1"/>
          </p:cNvPicPr>
          <p:nvPr/>
        </p:nvPicPr>
        <p:blipFill>
          <a:blip r:embed="rId3"/>
          <a:srcRect/>
          <a:stretch>
            <a:fillRect/>
          </a:stretch>
        </p:blipFill>
        <p:spPr bwMode="auto">
          <a:xfrm>
            <a:off x="457200" y="1295400"/>
            <a:ext cx="8231188" cy="4962525"/>
          </a:xfrm>
          <a:prstGeom prst="rect">
            <a:avLst/>
          </a:prstGeom>
          <a:noFill/>
          <a:ln w="9525">
            <a:noFill/>
            <a:miter lim="800000"/>
            <a:headEnd/>
            <a:tailEnd/>
          </a:ln>
        </p:spPr>
      </p:pic>
      <p:sp>
        <p:nvSpPr>
          <p:cNvPr id="24579" name="Rectangle 4"/>
          <p:cNvSpPr>
            <a:spLocks noRot="1" noChangeArrowheads="1"/>
          </p:cNvSpPr>
          <p:nvPr/>
        </p:nvSpPr>
        <p:spPr bwMode="auto">
          <a:xfrm>
            <a:off x="671513" y="304800"/>
            <a:ext cx="7772400" cy="914400"/>
          </a:xfrm>
          <a:prstGeom prst="rect">
            <a:avLst/>
          </a:prstGeom>
          <a:noFill/>
          <a:ln w="9525">
            <a:noFill/>
            <a:miter lim="800000"/>
            <a:headEnd/>
            <a:tailEnd/>
          </a:ln>
        </p:spPr>
        <p:txBody>
          <a:bodyPr anchor="ctr">
            <a:prstTxWarp prst="textNoShape">
              <a:avLst/>
            </a:prstTxWarp>
          </a:bodyPr>
          <a:lstStyle/>
          <a:p>
            <a:pPr algn="ctr"/>
            <a:r>
              <a:rPr lang="en-US" sz="4000" b="1" dirty="0">
                <a:solidFill>
                  <a:srgbClr val="660033"/>
                </a:solidFill>
                <a:latin typeface="Verdana" charset="0"/>
                <a:ea typeface="Verdana" charset="0"/>
                <a:cs typeface="Verdana" charset="0"/>
              </a:rPr>
              <a:t>Ekman’s 6 basic emotions</a:t>
            </a:r>
          </a:p>
          <a:p>
            <a:pPr marL="0" lvl="2" algn="ctr"/>
            <a:r>
              <a:rPr lang="en-GB" sz="2000" b="1" dirty="0">
                <a:solidFill>
                  <a:srgbClr val="660033"/>
                </a:solidFill>
                <a:latin typeface="Verdana" charset="0"/>
                <a:ea typeface="Verdana" charset="0"/>
                <a:cs typeface="Verdana" charset="0"/>
              </a:rPr>
              <a:t>Surprise, happiness, anger, fear, disgust, sadness</a:t>
            </a:r>
          </a:p>
          <a:p>
            <a:pPr algn="ctr"/>
            <a:endParaRPr lang="en-US" sz="4000" b="1" dirty="0">
              <a:solidFill>
                <a:srgbClr val="660033"/>
              </a:solidFill>
              <a:latin typeface="Verdana" charset="0"/>
              <a:ea typeface="Verdana" charset="0"/>
              <a:cs typeface="Verdana"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9144000" cy="792161"/>
          </a:xfrm>
        </p:spPr>
        <p:txBody>
          <a:bodyPr/>
          <a:lstStyle/>
          <a:p>
            <a:r>
              <a:rPr lang="en-US" sz="3600" dirty="0" smtClean="0"/>
              <a:t>Example 3: Basic Emotions across languages</a:t>
            </a:r>
            <a:endParaRPr lang="en-US" sz="3600" dirty="0"/>
          </a:p>
        </p:txBody>
      </p:sp>
      <p:sp>
        <p:nvSpPr>
          <p:cNvPr id="3" name="Content Placeholder 2"/>
          <p:cNvSpPr>
            <a:spLocks noGrp="1"/>
          </p:cNvSpPr>
          <p:nvPr>
            <p:ph sz="quarter" idx="1"/>
          </p:nvPr>
        </p:nvSpPr>
        <p:spPr/>
        <p:txBody>
          <a:bodyPr/>
          <a:lstStyle/>
          <a:p>
            <a:r>
              <a:rPr lang="en-US" dirty="0" smtClean="0"/>
              <a:t>Braun and </a:t>
            </a:r>
            <a:r>
              <a:rPr lang="en-US" dirty="0" err="1" smtClean="0"/>
              <a:t>Katerbow</a:t>
            </a:r>
            <a:endParaRPr lang="en-US" dirty="0" smtClean="0"/>
          </a:p>
          <a:p>
            <a:r>
              <a:rPr lang="en-US" dirty="0" smtClean="0"/>
              <a:t>F0 and the basic emotions</a:t>
            </a:r>
          </a:p>
          <a:p>
            <a:r>
              <a:rPr lang="en-US" dirty="0" smtClean="0"/>
              <a:t>Using “comparable corpora”</a:t>
            </a:r>
          </a:p>
          <a:p>
            <a:pPr lvl="1"/>
            <a:r>
              <a:rPr lang="en-US" dirty="0" smtClean="0"/>
              <a:t>English, German and Japanese</a:t>
            </a:r>
          </a:p>
          <a:p>
            <a:r>
              <a:rPr lang="en-US" dirty="0" smtClean="0"/>
              <a:t>Dubbing of the TV show Ally </a:t>
            </a:r>
            <a:r>
              <a:rPr lang="en-US" dirty="0" err="1" smtClean="0"/>
              <a:t>McBeal</a:t>
            </a:r>
            <a:r>
              <a:rPr lang="en-US" dirty="0" smtClean="0"/>
              <a:t> into German and Japanese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Male speakers</a:t>
            </a:r>
            <a:endParaRPr lang="en-US" dirty="0"/>
          </a:p>
        </p:txBody>
      </p:sp>
      <p:sp>
        <p:nvSpPr>
          <p:cNvPr id="3" name="Content Placeholder 2"/>
          <p:cNvSpPr>
            <a:spLocks noGrp="1"/>
          </p:cNvSpPr>
          <p:nvPr>
            <p:ph sz="quarter" idx="1"/>
          </p:nvPr>
        </p:nvSpPr>
        <p:spPr/>
        <p:txBody>
          <a:bodyPr/>
          <a:lstStyle/>
          <a:p>
            <a:r>
              <a:rPr lang="en-US" smtClean="0"/>
              <a:t>a</a:t>
            </a:r>
            <a:endParaRPr lang="en-US"/>
          </a:p>
        </p:txBody>
      </p:sp>
      <p:pic>
        <p:nvPicPr>
          <p:cNvPr id="4" name="Picture 3" descr="productionfemale.tiff"/>
          <p:cNvPicPr>
            <a:picLocks noChangeAspect="1"/>
          </p:cNvPicPr>
          <p:nvPr/>
        </p:nvPicPr>
        <p:blipFill>
          <a:blip r:embed="rId2"/>
          <a:stretch>
            <a:fillRect/>
          </a:stretch>
        </p:blipFill>
        <p:spPr>
          <a:xfrm>
            <a:off x="685800" y="1371600"/>
            <a:ext cx="7791026" cy="4914900"/>
          </a:xfrm>
          <a:prstGeom prst="rect">
            <a:avLst/>
          </a:prstGeom>
        </p:spPr>
      </p:pic>
      <p:sp>
        <p:nvSpPr>
          <p:cNvPr id="5" name="TextBox 4"/>
          <p:cNvSpPr txBox="1"/>
          <p:nvPr/>
        </p:nvSpPr>
        <p:spPr>
          <a:xfrm>
            <a:off x="635000" y="6400800"/>
            <a:ext cx="6467486" cy="461665"/>
          </a:xfrm>
          <a:prstGeom prst="rect">
            <a:avLst/>
          </a:prstGeom>
          <a:noFill/>
        </p:spPr>
        <p:txBody>
          <a:bodyPr wrap="none" rtlCol="0">
            <a:spAutoFit/>
          </a:bodyPr>
          <a:lstStyle/>
          <a:p>
            <a:r>
              <a:rPr lang="en-US" sz="2400" dirty="0" smtClean="0">
                <a:latin typeface="Calibri"/>
                <a:cs typeface="Calibri"/>
              </a:rPr>
              <a:t>Difference between emotional and neutral speech</a:t>
            </a:r>
            <a:endParaRPr lang="en-US" sz="2400" dirty="0">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868361"/>
          </a:xfrm>
        </p:spPr>
        <p:txBody>
          <a:bodyPr/>
          <a:lstStyle/>
          <a:p>
            <a:r>
              <a:rPr lang="en-US" dirty="0" smtClean="0"/>
              <a:t>Results: Female speakers</a:t>
            </a:r>
            <a:endParaRPr lang="en-US" dirty="0"/>
          </a:p>
        </p:txBody>
      </p:sp>
      <p:sp>
        <p:nvSpPr>
          <p:cNvPr id="3" name="Content Placeholder 2"/>
          <p:cNvSpPr>
            <a:spLocks noGrp="1"/>
          </p:cNvSpPr>
          <p:nvPr>
            <p:ph sz="quarter" idx="1"/>
          </p:nvPr>
        </p:nvSpPr>
        <p:spPr/>
        <p:txBody>
          <a:bodyPr/>
          <a:lstStyle/>
          <a:p>
            <a:r>
              <a:rPr lang="en-US" smtClean="0"/>
              <a:t>a</a:t>
            </a:r>
            <a:endParaRPr lang="en-US"/>
          </a:p>
        </p:txBody>
      </p:sp>
      <p:pic>
        <p:nvPicPr>
          <p:cNvPr id="4" name="Picture 3" descr="productionfemale.tiff"/>
          <p:cNvPicPr>
            <a:picLocks noChangeAspect="1"/>
          </p:cNvPicPr>
          <p:nvPr/>
        </p:nvPicPr>
        <p:blipFill>
          <a:blip r:embed="rId2"/>
          <a:stretch>
            <a:fillRect/>
          </a:stretch>
        </p:blipFill>
        <p:spPr>
          <a:xfrm>
            <a:off x="609600" y="1295400"/>
            <a:ext cx="8039100" cy="4914900"/>
          </a:xfrm>
          <a:prstGeom prst="rect">
            <a:avLst/>
          </a:prstGeom>
        </p:spPr>
      </p:pic>
      <p:sp>
        <p:nvSpPr>
          <p:cNvPr id="5" name="TextBox 4"/>
          <p:cNvSpPr txBox="1"/>
          <p:nvPr/>
        </p:nvSpPr>
        <p:spPr>
          <a:xfrm>
            <a:off x="635000" y="6400800"/>
            <a:ext cx="6467486" cy="461665"/>
          </a:xfrm>
          <a:prstGeom prst="rect">
            <a:avLst/>
          </a:prstGeom>
          <a:noFill/>
        </p:spPr>
        <p:txBody>
          <a:bodyPr wrap="none" rtlCol="0">
            <a:spAutoFit/>
          </a:bodyPr>
          <a:lstStyle/>
          <a:p>
            <a:r>
              <a:rPr lang="en-US" sz="2400" dirty="0" smtClean="0">
                <a:latin typeface="Calibri"/>
                <a:cs typeface="Calibri"/>
              </a:rPr>
              <a:t>Difference between emotional and neutral speech</a:t>
            </a:r>
            <a:endParaRPr lang="en-US" sz="2400" dirty="0">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Perception</a:t>
            </a:r>
            <a:endParaRPr lang="en-US"/>
          </a:p>
        </p:txBody>
      </p:sp>
      <p:sp>
        <p:nvSpPr>
          <p:cNvPr id="3" name="Content Placeholder 2"/>
          <p:cNvSpPr>
            <a:spLocks noGrp="1"/>
          </p:cNvSpPr>
          <p:nvPr>
            <p:ph sz="quarter" idx="1"/>
          </p:nvPr>
        </p:nvSpPr>
        <p:spPr/>
        <p:txBody>
          <a:bodyPr/>
          <a:lstStyle/>
          <a:p>
            <a:r>
              <a:rPr lang="en-US" smtClean="0"/>
              <a:t>A Japanese male joyful speaker:</a:t>
            </a:r>
          </a:p>
          <a:p>
            <a:r>
              <a:rPr lang="en-US" smtClean="0"/>
              <a:t>Confusion matrix: % of misrecognitions</a:t>
            </a:r>
          </a:p>
          <a:p>
            <a:endParaRPr lang="en-US" smtClean="0"/>
          </a:p>
          <a:p>
            <a:r>
              <a:rPr lang="en-US" smtClean="0"/>
              <a:t>Japanese perceiver:		American perceiver:		</a:t>
            </a:r>
            <a:endParaRPr lang="en-US"/>
          </a:p>
        </p:txBody>
      </p:sp>
      <p:pic>
        <p:nvPicPr>
          <p:cNvPr id="4" name="Picture 3" descr="japaneseperceived.tiff"/>
          <p:cNvPicPr>
            <a:picLocks noChangeAspect="1"/>
          </p:cNvPicPr>
          <p:nvPr/>
        </p:nvPicPr>
        <p:blipFill>
          <a:blip r:embed="rId2"/>
          <a:stretch>
            <a:fillRect/>
          </a:stretch>
        </p:blipFill>
        <p:spPr>
          <a:xfrm>
            <a:off x="609600" y="3568700"/>
            <a:ext cx="3352800" cy="1841500"/>
          </a:xfrm>
          <a:prstGeom prst="rect">
            <a:avLst/>
          </a:prstGeom>
        </p:spPr>
      </p:pic>
      <p:pic>
        <p:nvPicPr>
          <p:cNvPr id="5" name="Picture 4" descr="americanperceived.tiff"/>
          <p:cNvPicPr>
            <a:picLocks noChangeAspect="1"/>
          </p:cNvPicPr>
          <p:nvPr/>
        </p:nvPicPr>
        <p:blipFill>
          <a:blip r:embed="rId3"/>
          <a:stretch>
            <a:fillRect/>
          </a:stretch>
        </p:blipFill>
        <p:spPr>
          <a:xfrm>
            <a:off x="5029200" y="3492500"/>
            <a:ext cx="3073400" cy="1917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2"/>
          <p:cNvSpPr>
            <a:spLocks noGrp="1" noChangeArrowheads="1"/>
          </p:cNvSpPr>
          <p:nvPr>
            <p:ph type="title"/>
          </p:nvPr>
        </p:nvSpPr>
        <p:spPr>
          <a:xfrm>
            <a:off x="228600" y="274639"/>
            <a:ext cx="8458200" cy="1143000"/>
          </a:xfrm>
        </p:spPr>
        <p:txBody>
          <a:bodyPr/>
          <a:lstStyle/>
          <a:p>
            <a:r>
              <a:rPr lang="en-US" dirty="0" smtClean="0"/>
              <a:t>Example 4: Intelligent Tutoring Spoken Dialogue System</a:t>
            </a:r>
            <a:endParaRPr lang="en-US" dirty="0"/>
          </a:p>
        </p:txBody>
      </p:sp>
      <p:sp>
        <p:nvSpPr>
          <p:cNvPr id="119812" name="Rectangle 3"/>
          <p:cNvSpPr>
            <a:spLocks noGrp="1" noChangeArrowheads="1"/>
          </p:cNvSpPr>
          <p:nvPr>
            <p:ph sz="quarter" idx="1"/>
          </p:nvPr>
        </p:nvSpPr>
        <p:spPr/>
        <p:txBody>
          <a:bodyPr/>
          <a:lstStyle/>
          <a:p>
            <a:pPr marL="0" indent="0">
              <a:buNone/>
            </a:pPr>
            <a:r>
              <a:rPr lang="en-US" dirty="0" err="1" smtClean="0"/>
              <a:t>ITSpoke</a:t>
            </a:r>
            <a:endParaRPr lang="en-US" dirty="0"/>
          </a:p>
          <a:p>
            <a:endParaRPr lang="en-US" dirty="0" smtClean="0"/>
          </a:p>
          <a:p>
            <a:r>
              <a:rPr lang="en-US" dirty="0"/>
              <a:t>Diane </a:t>
            </a:r>
            <a:r>
              <a:rPr lang="en-US" dirty="0" err="1"/>
              <a:t>Litman</a:t>
            </a:r>
            <a:r>
              <a:rPr lang="en-US" dirty="0"/>
              <a:t>, Katherine Forbes-Riley, Scott Silliman, Mihai </a:t>
            </a:r>
            <a:r>
              <a:rPr lang="en-US" dirty="0" err="1" smtClean="0"/>
              <a:t>Rotaru</a:t>
            </a:r>
            <a:r>
              <a:rPr lang="en-US" dirty="0" smtClean="0"/>
              <a:t> </a:t>
            </a:r>
            <a:endParaRPr lang="en-US" dirty="0"/>
          </a:p>
          <a:p>
            <a:endParaRPr lang="en-US" dirty="0" smtClean="0"/>
          </a:p>
          <a:p>
            <a:r>
              <a:rPr lang="en-US" dirty="0" smtClean="0"/>
              <a:t>Jackson </a:t>
            </a:r>
            <a:r>
              <a:rPr lang="en-US" dirty="0" err="1"/>
              <a:t>Liscombe</a:t>
            </a:r>
            <a:r>
              <a:rPr lang="en-US" dirty="0"/>
              <a:t>, Julia Hirschberg, Jennifer J. </a:t>
            </a:r>
            <a:r>
              <a:rPr lang="en-US" dirty="0" err="1" smtClean="0"/>
              <a:t>Venditti</a:t>
            </a:r>
            <a:r>
              <a:rPr lang="en-US" dirty="0" smtClean="0"/>
              <a:t>. 2005. </a:t>
            </a:r>
            <a:r>
              <a:rPr lang="en-US" dirty="0"/>
              <a:t>Detecting Certainness in Spoken Tutorial Dialogues</a:t>
            </a:r>
          </a:p>
          <a:p>
            <a:endParaRPr lang="en-US" dirty="0" smtClean="0"/>
          </a:p>
        </p:txBody>
      </p:sp>
    </p:spTree>
  </p:cSld>
  <p:clrMapOvr>
    <a:masterClrMapping/>
  </p:clrMapOvr>
  <p:transition advTm="9296"/>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corpus</a:t>
            </a:r>
            <a:endParaRPr lang="en-US" dirty="0"/>
          </a:p>
        </p:txBody>
      </p:sp>
      <p:sp>
        <p:nvSpPr>
          <p:cNvPr id="3" name="Content Placeholder 2"/>
          <p:cNvSpPr>
            <a:spLocks noGrp="1"/>
          </p:cNvSpPr>
          <p:nvPr>
            <p:ph sz="quarter" idx="1"/>
          </p:nvPr>
        </p:nvSpPr>
        <p:spPr/>
        <p:txBody>
          <a:bodyPr/>
          <a:lstStyle/>
          <a:p>
            <a:r>
              <a:rPr lang="en-US" dirty="0" smtClean="0"/>
              <a:t>151 dialogues from 17 subjects</a:t>
            </a:r>
          </a:p>
          <a:p>
            <a:r>
              <a:rPr lang="en-US" dirty="0" smtClean="0"/>
              <a:t>student first writes an essay, then discusses with tutor</a:t>
            </a:r>
          </a:p>
          <a:p>
            <a:endParaRPr lang="en-US" dirty="0" smtClean="0"/>
          </a:p>
          <a:p>
            <a:r>
              <a:rPr lang="en-US" dirty="0" smtClean="0"/>
              <a:t>both are recorded with microphones</a:t>
            </a:r>
          </a:p>
          <a:p>
            <a:r>
              <a:rPr lang="en-US" dirty="0" smtClean="0"/>
              <a:t>manually transcribed and segmented into turns</a:t>
            </a:r>
          </a:p>
          <a:p>
            <a:r>
              <a:rPr lang="en-US" dirty="0" smtClean="0"/>
              <a:t>6778 student utterances (average 2.3 seconds)</a:t>
            </a:r>
          </a:p>
          <a:p>
            <a:r>
              <a:rPr lang="en-US" dirty="0" smtClean="0"/>
              <a:t>each utterance hand-labeled for certainty</a:t>
            </a:r>
          </a:p>
          <a:p>
            <a:endParaRPr lang="en-US" dirty="0"/>
          </a:p>
        </p:txBody>
      </p:sp>
    </p:spTree>
    <p:extLst>
      <p:ext uri="{BB962C8B-B14F-4D97-AF65-F5344CB8AC3E}">
        <p14:creationId xmlns:p14="http://schemas.microsoft.com/office/powerpoint/2010/main" val="68803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3" descr="itspokehuman"/>
          <p:cNvPicPr>
            <a:picLocks noGrp="1" noChangeAspect="1" noChangeArrowheads="1"/>
          </p:cNvPicPr>
          <p:nvPr>
            <p:ph/>
          </p:nvPr>
        </p:nvPicPr>
        <p:blipFill rotWithShape="1">
          <a:blip r:embed="rId3"/>
          <a:srcRect t="-3090" r="-2940" b="-29"/>
          <a:stretch/>
        </p:blipFill>
        <p:spPr>
          <a:xfrm>
            <a:off x="1295400" y="70738"/>
            <a:ext cx="7010400" cy="6488558"/>
          </a:xfrm>
        </p:spPr>
      </p:pic>
    </p:spTree>
    <p:extLst>
      <p:ext uri="{BB962C8B-B14F-4D97-AF65-F5344CB8AC3E}">
        <p14:creationId xmlns:p14="http://schemas.microsoft.com/office/powerpoint/2010/main" val="21244419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Grp="1" noChangeArrowheads="1"/>
          </p:cNvSpPr>
          <p:nvPr>
            <p:ph type="title"/>
          </p:nvPr>
        </p:nvSpPr>
        <p:spPr/>
        <p:txBody>
          <a:bodyPr/>
          <a:lstStyle/>
          <a:p>
            <a:r>
              <a:rPr lang="en-US" dirty="0" smtClean="0"/>
              <a:t>Corpus Statistics</a:t>
            </a:r>
            <a:endParaRPr lang="en-US" dirty="0"/>
          </a:p>
        </p:txBody>
      </p:sp>
      <p:sp>
        <p:nvSpPr>
          <p:cNvPr id="123906" name="Rectangle 2"/>
          <p:cNvSpPr>
            <a:spLocks noGrp="1" noChangeArrowheads="1"/>
          </p:cNvSpPr>
          <p:nvPr>
            <p:ph sz="quarter" idx="1"/>
          </p:nvPr>
        </p:nvSpPr>
        <p:spPr>
          <a:xfrm>
            <a:off x="914400" y="2133600"/>
            <a:ext cx="7772400" cy="3886200"/>
          </a:xfrm>
        </p:spPr>
        <p:txBody>
          <a:bodyPr/>
          <a:lstStyle/>
          <a:p>
            <a:pPr marL="0" indent="0">
              <a:buNone/>
            </a:pPr>
            <a:r>
              <a:rPr lang="fr-FR" dirty="0" smtClean="0">
                <a:latin typeface="Courier"/>
                <a:cs typeface="Courier"/>
              </a:rPr>
              <a:t>64.2</a:t>
            </a:r>
            <a:r>
              <a:rPr lang="fr-FR" dirty="0">
                <a:latin typeface="Courier"/>
                <a:cs typeface="Courier"/>
              </a:rPr>
              <a:t>% </a:t>
            </a:r>
            <a:r>
              <a:rPr lang="fr-FR" dirty="0" smtClean="0">
                <a:latin typeface="Courier"/>
                <a:cs typeface="Courier"/>
              </a:rPr>
              <a:t> </a:t>
            </a:r>
            <a:r>
              <a:rPr lang="fr-FR" dirty="0" err="1" smtClean="0">
                <a:latin typeface="Courier"/>
                <a:cs typeface="Courier"/>
              </a:rPr>
              <a:t>neutral</a:t>
            </a:r>
            <a:r>
              <a:rPr lang="fr-FR" dirty="0" smtClean="0">
                <a:latin typeface="Courier"/>
                <a:cs typeface="Courier"/>
              </a:rPr>
              <a:t> </a:t>
            </a:r>
          </a:p>
          <a:p>
            <a:pPr marL="0" indent="0">
              <a:buNone/>
            </a:pPr>
            <a:r>
              <a:rPr lang="fr-FR" dirty="0" smtClean="0">
                <a:latin typeface="Courier"/>
                <a:cs typeface="Courier"/>
              </a:rPr>
              <a:t>18.4%  certain </a:t>
            </a:r>
          </a:p>
          <a:p>
            <a:pPr marL="0" indent="0">
              <a:buNone/>
            </a:pPr>
            <a:r>
              <a:rPr lang="fr-FR" dirty="0" smtClean="0">
                <a:latin typeface="Courier"/>
                <a:cs typeface="Courier"/>
              </a:rPr>
              <a:t>13.6</a:t>
            </a:r>
            <a:r>
              <a:rPr lang="fr-FR" dirty="0">
                <a:latin typeface="Courier"/>
                <a:cs typeface="Courier"/>
              </a:rPr>
              <a:t>% </a:t>
            </a:r>
            <a:r>
              <a:rPr lang="fr-FR" dirty="0" smtClean="0">
                <a:latin typeface="Courier"/>
                <a:cs typeface="Courier"/>
              </a:rPr>
              <a:t> </a:t>
            </a:r>
            <a:r>
              <a:rPr lang="fr-FR" dirty="0" err="1" smtClean="0">
                <a:latin typeface="Courier"/>
                <a:cs typeface="Courier"/>
              </a:rPr>
              <a:t>uncertain</a:t>
            </a:r>
            <a:r>
              <a:rPr lang="fr-FR" dirty="0" smtClean="0">
                <a:latin typeface="Courier"/>
                <a:cs typeface="Courier"/>
              </a:rPr>
              <a:t> </a:t>
            </a:r>
          </a:p>
          <a:p>
            <a:pPr marL="0" indent="0">
              <a:buNone/>
            </a:pPr>
            <a:r>
              <a:rPr lang="fr-FR" dirty="0" smtClean="0">
                <a:latin typeface="Courier"/>
                <a:cs typeface="Courier"/>
              </a:rPr>
              <a:t> 3.8</a:t>
            </a:r>
            <a:r>
              <a:rPr lang="fr-FR" dirty="0">
                <a:latin typeface="Courier"/>
                <a:cs typeface="Courier"/>
              </a:rPr>
              <a:t>% </a:t>
            </a:r>
            <a:r>
              <a:rPr lang="fr-FR" dirty="0" smtClean="0">
                <a:latin typeface="Courier"/>
                <a:cs typeface="Courier"/>
              </a:rPr>
              <a:t> mixed</a:t>
            </a:r>
            <a:endParaRPr lang="en-US" dirty="0">
              <a:latin typeface="Courier"/>
              <a:cs typeface="Courie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9" name="Rectangle 2"/>
          <p:cNvSpPr>
            <a:spLocks noGrp="1" noChangeArrowheads="1"/>
          </p:cNvSpPr>
          <p:nvPr>
            <p:ph type="title"/>
          </p:nvPr>
        </p:nvSpPr>
        <p:spPr>
          <a:xfrm>
            <a:off x="914400" y="274639"/>
            <a:ext cx="7772400" cy="1020761"/>
          </a:xfrm>
        </p:spPr>
        <p:txBody>
          <a:bodyPr/>
          <a:lstStyle/>
          <a:p>
            <a:r>
              <a:rPr lang="en-US" dirty="0" smtClean="0"/>
              <a:t>Uncertainty in </a:t>
            </a:r>
            <a:r>
              <a:rPr lang="en-US" dirty="0" err="1" smtClean="0"/>
              <a:t>ITSpoke</a:t>
            </a:r>
            <a:endParaRPr lang="en-US" dirty="0"/>
          </a:p>
        </p:txBody>
      </p:sp>
      <p:sp>
        <p:nvSpPr>
          <p:cNvPr id="132098" name="Footer Placeholder 3"/>
          <p:cNvSpPr>
            <a:spLocks noGrp="1"/>
          </p:cNvSpPr>
          <p:nvPr>
            <p:ph type="ftr" sz="quarter" idx="4294967295"/>
          </p:nvPr>
        </p:nvSpPr>
        <p:spPr>
          <a:xfrm>
            <a:off x="0" y="6477000"/>
            <a:ext cx="3581400" cy="381000"/>
          </a:xfrm>
          <a:prstGeom prst="rect">
            <a:avLst/>
          </a:prstGeom>
          <a:noFill/>
        </p:spPr>
        <p:txBody>
          <a:bodyPr/>
          <a:lstStyle/>
          <a:p>
            <a:r>
              <a:rPr lang="en-US" sz="1400"/>
              <a:t>Slide from Jackson Liscombe</a:t>
            </a:r>
          </a:p>
        </p:txBody>
      </p:sp>
      <p:sp>
        <p:nvSpPr>
          <p:cNvPr id="132101" name="Text Box 6"/>
          <p:cNvSpPr txBox="1">
            <a:spLocks noChangeArrowheads="1"/>
          </p:cNvSpPr>
          <p:nvPr/>
        </p:nvSpPr>
        <p:spPr bwMode="auto">
          <a:xfrm>
            <a:off x="3124200" y="5500688"/>
            <a:ext cx="1947863" cy="366712"/>
          </a:xfrm>
          <a:prstGeom prst="rect">
            <a:avLst/>
          </a:prstGeom>
          <a:noFill/>
          <a:ln w="9525">
            <a:noFill/>
            <a:miter lim="800000"/>
            <a:headEnd/>
            <a:tailEnd/>
          </a:ln>
        </p:spPr>
        <p:txBody>
          <a:bodyPr wrap="none">
            <a:prstTxWarp prst="textNoShape">
              <a:avLst/>
            </a:prstTxWarp>
            <a:spAutoFit/>
          </a:bodyPr>
          <a:lstStyle/>
          <a:p>
            <a:pPr algn="just">
              <a:lnSpc>
                <a:spcPct val="90000"/>
              </a:lnSpc>
              <a:spcBef>
                <a:spcPct val="20000"/>
              </a:spcBef>
            </a:pPr>
            <a:r>
              <a:rPr lang="en-US" sz="2000">
                <a:solidFill>
                  <a:schemeClr val="bg2"/>
                </a:solidFill>
                <a:latin typeface="Times" charset="0"/>
              </a:rPr>
              <a:t>[71-67-1:92-113]</a:t>
            </a:r>
            <a:endParaRPr lang="en-US" sz="2400">
              <a:latin typeface="Times" charset="0"/>
            </a:endParaRPr>
          </a:p>
        </p:txBody>
      </p:sp>
      <p:sp>
        <p:nvSpPr>
          <p:cNvPr id="1528839" name="Rectangle 7"/>
          <p:cNvSpPr>
            <a:spLocks noChangeArrowheads="1"/>
          </p:cNvSpPr>
          <p:nvPr/>
        </p:nvSpPr>
        <p:spPr bwMode="auto">
          <a:xfrm>
            <a:off x="914400" y="1981200"/>
            <a:ext cx="7086600" cy="3048000"/>
          </a:xfrm>
          <a:prstGeom prst="rect">
            <a:avLst/>
          </a:prstGeom>
          <a:solidFill>
            <a:schemeClr val="bg1"/>
          </a:solidFill>
          <a:ln w="9525">
            <a:noFill/>
            <a:miter lim="800000"/>
            <a:headEnd/>
            <a:tailEnd/>
          </a:ln>
        </p:spPr>
        <p:txBody>
          <a:bodyPr>
            <a:prstTxWarp prst="textNoShape">
              <a:avLst/>
            </a:prstTxWarp>
          </a:bodyPr>
          <a:lstStyle/>
          <a:p>
            <a:pPr marL="342900" indent="-342900" algn="just">
              <a:spcBef>
                <a:spcPct val="20000"/>
              </a:spcBef>
              <a:buClr>
                <a:schemeClr val="tx2"/>
              </a:buClr>
              <a:buFont typeface="Wingdings" charset="2"/>
              <a:buNone/>
            </a:pPr>
            <a:r>
              <a:rPr lang="en-US" sz="2800">
                <a:solidFill>
                  <a:srgbClr val="5400A8"/>
                </a:solidFill>
                <a:latin typeface="Tahoma" charset="0"/>
              </a:rPr>
              <a:t>	</a:t>
            </a:r>
            <a:r>
              <a:rPr lang="en-US" sz="2800">
                <a:solidFill>
                  <a:schemeClr val="folHlink"/>
                </a:solidFill>
                <a:latin typeface="Tahoma" charset="0"/>
              </a:rPr>
              <a:t>um &lt;sigh&gt; I don’t even think I have an idea here</a:t>
            </a:r>
            <a:r>
              <a:rPr lang="en-US" sz="2800">
                <a:solidFill>
                  <a:srgbClr val="5400A8"/>
                </a:solidFill>
                <a:latin typeface="Tahoma" charset="0"/>
              </a:rPr>
              <a:t> ...... now .. mass isn’t weight ...... mass is ................ the .......... space that an object takes up ........ is that mass?</a:t>
            </a:r>
          </a:p>
        </p:txBody>
      </p:sp>
      <p:sp>
        <p:nvSpPr>
          <p:cNvPr id="1528840" name="Rectangle 8"/>
          <p:cNvSpPr>
            <a:spLocks noChangeArrowheads="1"/>
          </p:cNvSpPr>
          <p:nvPr/>
        </p:nvSpPr>
        <p:spPr bwMode="auto">
          <a:xfrm>
            <a:off x="914400" y="1981200"/>
            <a:ext cx="7086600" cy="3048000"/>
          </a:xfrm>
          <a:prstGeom prst="rect">
            <a:avLst/>
          </a:prstGeom>
          <a:solidFill>
            <a:schemeClr val="bg1"/>
          </a:solidFill>
          <a:ln w="9525">
            <a:noFill/>
            <a:miter lim="800000"/>
            <a:headEnd/>
            <a:tailEnd/>
          </a:ln>
        </p:spPr>
        <p:txBody>
          <a:bodyPr>
            <a:prstTxWarp prst="textNoShape">
              <a:avLst/>
            </a:prstTxWarp>
          </a:bodyPr>
          <a:lstStyle/>
          <a:p>
            <a:pPr marL="342900" indent="-342900" algn="just">
              <a:spcBef>
                <a:spcPct val="20000"/>
              </a:spcBef>
              <a:buClr>
                <a:schemeClr val="tx2"/>
              </a:buClr>
              <a:buFont typeface="Wingdings" charset="2"/>
              <a:buNone/>
            </a:pPr>
            <a:r>
              <a:rPr lang="en-US" sz="2800">
                <a:solidFill>
                  <a:srgbClr val="5400A8"/>
                </a:solidFill>
                <a:latin typeface="Tahoma" charset="0"/>
              </a:rPr>
              <a:t>	um &lt;sigh&gt; I don’t even think I have an idea here </a:t>
            </a:r>
            <a:r>
              <a:rPr lang="en-US" sz="2800">
                <a:solidFill>
                  <a:schemeClr val="folHlink"/>
                </a:solidFill>
                <a:latin typeface="Tahoma" charset="0"/>
              </a:rPr>
              <a:t>......</a:t>
            </a:r>
            <a:r>
              <a:rPr lang="en-US" sz="2800">
                <a:solidFill>
                  <a:srgbClr val="5400A8"/>
                </a:solidFill>
                <a:latin typeface="Tahoma" charset="0"/>
              </a:rPr>
              <a:t> now </a:t>
            </a:r>
            <a:r>
              <a:rPr lang="en-US" sz="2800">
                <a:solidFill>
                  <a:schemeClr val="folHlink"/>
                </a:solidFill>
                <a:latin typeface="Tahoma" charset="0"/>
              </a:rPr>
              <a:t>..</a:t>
            </a:r>
            <a:r>
              <a:rPr lang="en-US" sz="2800">
                <a:solidFill>
                  <a:srgbClr val="5400A8"/>
                </a:solidFill>
                <a:latin typeface="Tahoma" charset="0"/>
              </a:rPr>
              <a:t> mass isn’t weight </a:t>
            </a:r>
            <a:r>
              <a:rPr lang="en-US" sz="2800">
                <a:solidFill>
                  <a:schemeClr val="folHlink"/>
                </a:solidFill>
                <a:latin typeface="Tahoma" charset="0"/>
              </a:rPr>
              <a:t>......</a:t>
            </a:r>
            <a:r>
              <a:rPr lang="en-US" sz="2800">
                <a:solidFill>
                  <a:srgbClr val="5400A8"/>
                </a:solidFill>
                <a:latin typeface="Tahoma" charset="0"/>
              </a:rPr>
              <a:t> mass is </a:t>
            </a:r>
            <a:r>
              <a:rPr lang="en-US" sz="2800">
                <a:solidFill>
                  <a:schemeClr val="folHlink"/>
                </a:solidFill>
                <a:latin typeface="Tahoma" charset="0"/>
              </a:rPr>
              <a:t>................</a:t>
            </a:r>
            <a:r>
              <a:rPr lang="en-US" sz="2800">
                <a:solidFill>
                  <a:srgbClr val="5400A8"/>
                </a:solidFill>
                <a:latin typeface="Tahoma" charset="0"/>
              </a:rPr>
              <a:t> the </a:t>
            </a:r>
            <a:r>
              <a:rPr lang="en-US" sz="2800">
                <a:solidFill>
                  <a:schemeClr val="folHlink"/>
                </a:solidFill>
                <a:latin typeface="Tahoma" charset="0"/>
              </a:rPr>
              <a:t>..........</a:t>
            </a:r>
            <a:r>
              <a:rPr lang="en-US" sz="2800">
                <a:solidFill>
                  <a:srgbClr val="5400A8"/>
                </a:solidFill>
                <a:latin typeface="Tahoma" charset="0"/>
              </a:rPr>
              <a:t> space that an object takes up </a:t>
            </a:r>
            <a:r>
              <a:rPr lang="en-US" sz="2800">
                <a:solidFill>
                  <a:schemeClr val="folHlink"/>
                </a:solidFill>
                <a:latin typeface="Tahoma" charset="0"/>
              </a:rPr>
              <a:t>........</a:t>
            </a:r>
            <a:r>
              <a:rPr lang="en-US" sz="2800">
                <a:solidFill>
                  <a:srgbClr val="5400A8"/>
                </a:solidFill>
                <a:latin typeface="Tahoma" charset="0"/>
              </a:rPr>
              <a:t> is that mass?</a:t>
            </a:r>
          </a:p>
        </p:txBody>
      </p:sp>
      <p:sp>
        <p:nvSpPr>
          <p:cNvPr id="1528841" name="Rectangle 9"/>
          <p:cNvSpPr>
            <a:spLocks noChangeArrowheads="1"/>
          </p:cNvSpPr>
          <p:nvPr/>
        </p:nvSpPr>
        <p:spPr bwMode="auto">
          <a:xfrm>
            <a:off x="914400" y="1981200"/>
            <a:ext cx="7086600" cy="3048000"/>
          </a:xfrm>
          <a:prstGeom prst="rect">
            <a:avLst/>
          </a:prstGeom>
          <a:solidFill>
            <a:schemeClr val="bg1"/>
          </a:solidFill>
          <a:ln w="9525">
            <a:noFill/>
            <a:miter lim="800000"/>
            <a:headEnd/>
            <a:tailEnd/>
          </a:ln>
        </p:spPr>
        <p:txBody>
          <a:bodyPr>
            <a:prstTxWarp prst="textNoShape">
              <a:avLst/>
            </a:prstTxWarp>
          </a:bodyPr>
          <a:lstStyle/>
          <a:p>
            <a:pPr marL="342900" indent="-342900" algn="just">
              <a:spcBef>
                <a:spcPct val="20000"/>
              </a:spcBef>
              <a:buClr>
                <a:schemeClr val="tx2"/>
              </a:buClr>
              <a:buFont typeface="Wingdings" charset="2"/>
              <a:buNone/>
            </a:pPr>
            <a:r>
              <a:rPr lang="en-US" sz="2800">
                <a:solidFill>
                  <a:srgbClr val="5400A8"/>
                </a:solidFill>
                <a:latin typeface="Tahoma" charset="0"/>
              </a:rPr>
              <a:t>	um &lt;sigh&gt; I don’t even think I have an idea here ...... now .. mass isn’t weight ...... mass is ................ the .......... </a:t>
            </a:r>
            <a:r>
              <a:rPr lang="en-US" sz="2800">
                <a:solidFill>
                  <a:schemeClr val="folHlink"/>
                </a:solidFill>
                <a:latin typeface="Tahoma" charset="0"/>
              </a:rPr>
              <a:t>space that an object takes up</a:t>
            </a:r>
            <a:r>
              <a:rPr lang="en-US" sz="2800">
                <a:solidFill>
                  <a:srgbClr val="5400A8"/>
                </a:solidFill>
                <a:latin typeface="Tahoma" charset="0"/>
              </a:rPr>
              <a:t> ........ is that mass?</a:t>
            </a:r>
          </a:p>
        </p:txBody>
      </p:sp>
      <p:sp>
        <p:nvSpPr>
          <p:cNvPr id="1528842" name="Rectangle 10"/>
          <p:cNvSpPr>
            <a:spLocks noChangeArrowheads="1"/>
          </p:cNvSpPr>
          <p:nvPr/>
        </p:nvSpPr>
        <p:spPr bwMode="auto">
          <a:xfrm>
            <a:off x="914400" y="1981200"/>
            <a:ext cx="7086600" cy="3048000"/>
          </a:xfrm>
          <a:prstGeom prst="rect">
            <a:avLst/>
          </a:prstGeom>
          <a:solidFill>
            <a:schemeClr val="bg1"/>
          </a:solidFill>
          <a:ln w="9525">
            <a:noFill/>
            <a:miter lim="800000"/>
            <a:headEnd/>
            <a:tailEnd/>
          </a:ln>
        </p:spPr>
        <p:txBody>
          <a:bodyPr>
            <a:prstTxWarp prst="textNoShape">
              <a:avLst/>
            </a:prstTxWarp>
          </a:bodyPr>
          <a:lstStyle/>
          <a:p>
            <a:pPr marL="342900" indent="-342900" algn="just">
              <a:spcBef>
                <a:spcPct val="20000"/>
              </a:spcBef>
              <a:buClr>
                <a:schemeClr val="tx2"/>
              </a:buClr>
              <a:buFont typeface="Wingdings" charset="2"/>
              <a:buNone/>
            </a:pPr>
            <a:r>
              <a:rPr lang="en-US" sz="2800">
                <a:solidFill>
                  <a:srgbClr val="5400A8"/>
                </a:solidFill>
                <a:latin typeface="Tahoma" charset="0"/>
              </a:rPr>
              <a:t>	um &lt;sigh&gt; I don’t even think I have an idea here ...... now .. mass isn’t weight ...... mass is ................ the .......... space that an object takes up ........ </a:t>
            </a:r>
            <a:r>
              <a:rPr lang="en-US" sz="2800">
                <a:solidFill>
                  <a:schemeClr val="folHlink"/>
                </a:solidFill>
                <a:latin typeface="Tahoma" charset="0"/>
              </a:rPr>
              <a:t>is that mass?</a:t>
            </a:r>
          </a:p>
        </p:txBody>
      </p:sp>
      <p:sp>
        <p:nvSpPr>
          <p:cNvPr id="1528843" name="Rectangle 11"/>
          <p:cNvSpPr>
            <a:spLocks noChangeArrowheads="1"/>
          </p:cNvSpPr>
          <p:nvPr/>
        </p:nvSpPr>
        <p:spPr bwMode="auto">
          <a:xfrm>
            <a:off x="914400" y="1981200"/>
            <a:ext cx="7086600" cy="3048000"/>
          </a:xfrm>
          <a:prstGeom prst="rect">
            <a:avLst/>
          </a:prstGeom>
          <a:solidFill>
            <a:schemeClr val="bg1"/>
          </a:solidFill>
          <a:ln w="9525">
            <a:noFill/>
            <a:miter lim="800000"/>
            <a:headEnd/>
            <a:tailEnd/>
          </a:ln>
        </p:spPr>
        <p:txBody>
          <a:bodyPr>
            <a:prstTxWarp prst="textNoShape">
              <a:avLst/>
            </a:prstTxWarp>
          </a:bodyPr>
          <a:lstStyle/>
          <a:p>
            <a:pPr marL="342900" indent="-342900" algn="just">
              <a:spcBef>
                <a:spcPct val="20000"/>
              </a:spcBef>
              <a:buClr>
                <a:schemeClr val="tx2"/>
              </a:buClr>
              <a:buFont typeface="Wingdings" charset="2"/>
              <a:buNone/>
            </a:pPr>
            <a:r>
              <a:rPr lang="en-US" sz="2800" dirty="0">
                <a:solidFill>
                  <a:srgbClr val="5400A8"/>
                </a:solidFill>
                <a:latin typeface="Tahoma" charset="0"/>
              </a:rPr>
              <a:t>	um &lt;sigh&gt; I don’t even think I have an idea here ...... now .. mass isn’t weight ...... mass is ................ the .......... space that an object takes up ........ is that mass?</a:t>
            </a:r>
          </a:p>
        </p:txBody>
      </p:sp>
      <p:pic>
        <p:nvPicPr>
          <p:cNvPr id="1528846" name="Picture 14">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5"/>
          <a:srcRect/>
          <a:stretch>
            <a:fillRect/>
          </a:stretch>
        </p:blipFill>
        <p:spPr bwMode="auto">
          <a:xfrm>
            <a:off x="5791200" y="4876800"/>
            <a:ext cx="911225" cy="911225"/>
          </a:xfrm>
          <a:prstGeom prst="rect">
            <a:avLst/>
          </a:prstGeom>
          <a:noFill/>
          <a:ln w="9525">
            <a:noFill/>
            <a:miter lim="800000"/>
            <a:headEnd/>
            <a:tailEnd/>
          </a:ln>
        </p:spPr>
      </p:pic>
    </p:spTree>
  </p:cSld>
  <p:clrMapOvr>
    <a:masterClrMapping/>
  </p:clrMapOvr>
  <p:transition advTm="1052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288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288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288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288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28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528846"/>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20548" fill="hold"/>
                                        <p:tgtEl>
                                          <p:spTgt spid="1528846"/>
                                        </p:tgtEl>
                                      </p:cBhvr>
                                    </p:cmd>
                                  </p:childTnLst>
                                </p:cTn>
                              </p:par>
                            </p:childTnLst>
                          </p:cTn>
                        </p:par>
                      </p:childTnLst>
                    </p:cTn>
                  </p:par>
                </p:childTnLst>
              </p:cTn>
              <p:nextCondLst>
                <p:cond evt="onClick" delay="0">
                  <p:tgtEl>
                    <p:spTgt spid="1528846"/>
                  </p:tgtEl>
                </p:cond>
              </p:nextCondLst>
            </p:seq>
            <p:audio>
              <p:cMediaNode>
                <p:cTn id="28" fill="hold" display="0">
                  <p:stCondLst>
                    <p:cond delay="indefinite"/>
                  </p:stCondLst>
                  <p:endCondLst>
                    <p:cond evt="onNext" delay="0">
                      <p:tgtEl>
                        <p:sldTgt/>
                      </p:tgtEl>
                    </p:cond>
                    <p:cond evt="onPrev" delay="0">
                      <p:tgtEl>
                        <p:sldTgt/>
                      </p:tgtEl>
                    </p:cond>
                    <p:cond evt="onStopAudio" delay="0">
                      <p:tgtEl>
                        <p:sldTgt/>
                      </p:tgtEl>
                    </p:cond>
                  </p:endCondLst>
                </p:cTn>
                <p:tgtEl>
                  <p:spTgt spid="1528846"/>
                </p:tgtEl>
              </p:cMediaNode>
            </p:audio>
          </p:childTnLst>
        </p:cTn>
      </p:par>
    </p:tnLst>
    <p:bldLst>
      <p:bldP spid="1528839" grpId="0" animBg="1" autoUpdateAnimBg="0"/>
      <p:bldP spid="1528840" grpId="0" animBg="1" autoUpdateAnimBg="0"/>
      <p:bldP spid="1528841" grpId="0" animBg="1" autoUpdateAnimBg="0"/>
      <p:bldP spid="1528842" grpId="0" animBg="1" autoUpdateAnimBg="0"/>
      <p:bldP spid="1528843"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4" name="Picture 5" descr="itspoke2"/>
          <p:cNvPicPr>
            <a:picLocks noChangeAspect="1" noChangeArrowheads="1"/>
          </p:cNvPicPr>
          <p:nvPr/>
        </p:nvPicPr>
        <p:blipFill>
          <a:blip r:embed="rId3"/>
          <a:srcRect/>
          <a:stretch>
            <a:fillRect/>
          </a:stretch>
        </p:blipFill>
        <p:spPr bwMode="auto">
          <a:xfrm>
            <a:off x="1381125" y="0"/>
            <a:ext cx="59436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p:txBody>
          <a:bodyPr/>
          <a:lstStyle/>
          <a:p>
            <a:r>
              <a:rPr lang="en-US" dirty="0" smtClean="0"/>
              <a:t>Dimensional approach. </a:t>
            </a:r>
            <a:br>
              <a:rPr lang="en-US" dirty="0" smtClean="0"/>
            </a:br>
            <a:r>
              <a:rPr lang="en-US" dirty="0" smtClean="0"/>
              <a:t>(Russell, 1980, 2003)</a:t>
            </a:r>
            <a:endParaRPr lang="en-US" dirty="0"/>
          </a:p>
        </p:txBody>
      </p:sp>
      <p:sp>
        <p:nvSpPr>
          <p:cNvPr id="21507" name="Rectangle 3"/>
          <p:cNvSpPr>
            <a:spLocks noGrp="1" noChangeArrowheads="1"/>
          </p:cNvSpPr>
          <p:nvPr>
            <p:ph sz="quarter" idx="1"/>
          </p:nvPr>
        </p:nvSpPr>
        <p:spPr>
          <a:xfrm>
            <a:off x="457200" y="1447800"/>
            <a:ext cx="8686800" cy="4572000"/>
          </a:xfrm>
        </p:spPr>
        <p:txBody>
          <a:bodyPr/>
          <a:lstStyle/>
          <a:p>
            <a:pPr marL="0" indent="0">
              <a:buNone/>
            </a:pPr>
            <a:r>
              <a:rPr lang="en-US" dirty="0" smtClean="0"/>
              <a:t> </a:t>
            </a:r>
          </a:p>
          <a:p>
            <a:pPr marL="0" indent="0">
              <a:buNone/>
            </a:pPr>
            <a:r>
              <a:rPr lang="en-US" dirty="0" smtClean="0"/>
              <a:t/>
            </a:r>
            <a:br>
              <a:rPr lang="en-US" dirty="0" smtClean="0"/>
            </a:br>
            <a:endParaRPr lang="en-US" dirty="0" smtClean="0"/>
          </a:p>
          <a:p>
            <a:pPr marL="0" indent="0">
              <a:buNone/>
            </a:pPr>
            <a:r>
              <a:rPr lang="en-US" dirty="0" smtClean="0"/>
              <a:t> </a:t>
            </a:r>
            <a:r>
              <a:rPr lang="en-US" dirty="0" smtClean="0">
                <a:solidFill>
                  <a:srgbClr val="FF6600"/>
                </a:solidFill>
              </a:rPr>
              <a:t>High arousal</a:t>
            </a:r>
            <a:r>
              <a:rPr lang="en-US" dirty="0" smtClean="0"/>
              <a:t>,                                        High arousal,</a:t>
            </a:r>
          </a:p>
          <a:p>
            <a:pPr marL="0" indent="0">
              <a:buNone/>
            </a:pPr>
            <a:r>
              <a:rPr lang="en-US" dirty="0" smtClean="0">
                <a:solidFill>
                  <a:srgbClr val="FF6600"/>
                </a:solidFill>
              </a:rPr>
              <a:t>Displeasure (e.g., anger)             </a:t>
            </a:r>
            <a:r>
              <a:rPr lang="en-US" dirty="0" smtClean="0"/>
              <a:t>High pleasure (e.g., excitement)</a:t>
            </a:r>
          </a:p>
          <a:p>
            <a:pPr marL="0" indent="0">
              <a:buNone/>
            </a:pPr>
            <a:endParaRPr lang="en-US" dirty="0" smtClean="0"/>
          </a:p>
          <a:p>
            <a:pPr marL="0" indent="0">
              <a:buNone/>
            </a:pPr>
            <a:r>
              <a:rPr lang="en-US" dirty="0" smtClean="0"/>
              <a:t>      valence</a:t>
            </a:r>
            <a:br>
              <a:rPr lang="en-US" dirty="0" smtClean="0"/>
            </a:br>
            <a:r>
              <a:rPr lang="en-US" dirty="0" smtClean="0">
                <a:solidFill>
                  <a:srgbClr val="CCCCFF"/>
                </a:solidFill>
              </a:rPr>
              <a:t>Low arousal,                                      </a:t>
            </a:r>
            <a:r>
              <a:rPr lang="en-US" dirty="0" smtClean="0">
                <a:solidFill>
                  <a:srgbClr val="008000"/>
                </a:solidFill>
              </a:rPr>
              <a:t>Low arousal,</a:t>
            </a:r>
          </a:p>
          <a:p>
            <a:pPr marL="0" indent="0">
              <a:buNone/>
            </a:pPr>
            <a:r>
              <a:rPr lang="en-US" dirty="0" smtClean="0"/>
              <a:t> </a:t>
            </a:r>
            <a:r>
              <a:rPr lang="en-US" dirty="0" smtClean="0">
                <a:solidFill>
                  <a:srgbClr val="CCCCFF"/>
                </a:solidFill>
              </a:rPr>
              <a:t>Displeasure (e.g., sadness)         </a:t>
            </a:r>
            <a:r>
              <a:rPr lang="en-US" dirty="0" smtClean="0">
                <a:solidFill>
                  <a:srgbClr val="008000"/>
                </a:solidFill>
              </a:rPr>
              <a:t>High pleasure (e.g., relaxation) </a:t>
            </a:r>
          </a:p>
          <a:p>
            <a:pPr marL="0" indent="0">
              <a:buNone/>
            </a:pPr>
            <a:endParaRPr lang="en-US" dirty="0"/>
          </a:p>
        </p:txBody>
      </p:sp>
      <p:sp>
        <p:nvSpPr>
          <p:cNvPr id="21508" name="Line 4"/>
          <p:cNvSpPr>
            <a:spLocks noChangeShapeType="1"/>
          </p:cNvSpPr>
          <p:nvPr/>
        </p:nvSpPr>
        <p:spPr bwMode="auto">
          <a:xfrm>
            <a:off x="762000" y="4648200"/>
            <a:ext cx="6553200" cy="0"/>
          </a:xfrm>
          <a:prstGeom prst="line">
            <a:avLst/>
          </a:prstGeom>
          <a:noFill/>
          <a:ln w="57150">
            <a:solidFill>
              <a:schemeClr val="tx1"/>
            </a:solidFill>
            <a:round/>
            <a:headEnd/>
            <a:tailEnd type="triangle" w="med" len="med"/>
          </a:ln>
          <a:effectLst/>
        </p:spPr>
        <p:txBody>
          <a:bodyPr>
            <a:prstTxWarp prst="textNoShape">
              <a:avLst/>
            </a:prstTxWarp>
          </a:bodyPr>
          <a:lstStyle/>
          <a:p>
            <a:endParaRPr lang="en-US"/>
          </a:p>
        </p:txBody>
      </p:sp>
      <p:sp>
        <p:nvSpPr>
          <p:cNvPr id="21509" name="Line 5"/>
          <p:cNvSpPr>
            <a:spLocks noChangeShapeType="1"/>
          </p:cNvSpPr>
          <p:nvPr/>
        </p:nvSpPr>
        <p:spPr bwMode="auto">
          <a:xfrm flipV="1">
            <a:off x="4206875" y="2651125"/>
            <a:ext cx="0" cy="3429000"/>
          </a:xfrm>
          <a:prstGeom prst="line">
            <a:avLst/>
          </a:prstGeom>
          <a:noFill/>
          <a:ln w="57150">
            <a:solidFill>
              <a:schemeClr val="tx1"/>
            </a:solidFill>
            <a:round/>
            <a:headEnd/>
            <a:tailEnd type="triangle" w="med" len="med"/>
          </a:ln>
          <a:effectLst/>
        </p:spPr>
        <p:txBody>
          <a:bodyPr>
            <a:prstTxWarp prst="textNoShape">
              <a:avLst/>
            </a:prstTxWarp>
          </a:bodyPr>
          <a:lstStyle/>
          <a:p>
            <a:endParaRPr lang="en-US"/>
          </a:p>
        </p:txBody>
      </p:sp>
      <p:sp>
        <p:nvSpPr>
          <p:cNvPr id="21510" name="Line 6"/>
          <p:cNvSpPr>
            <a:spLocks noChangeShapeType="1"/>
          </p:cNvSpPr>
          <p:nvPr/>
        </p:nvSpPr>
        <p:spPr bwMode="auto">
          <a:xfrm>
            <a:off x="5029200" y="1600200"/>
            <a:ext cx="0" cy="0"/>
          </a:xfrm>
          <a:prstGeom prst="line">
            <a:avLst/>
          </a:prstGeom>
          <a:noFill/>
          <a:ln w="9525">
            <a:solidFill>
              <a:schemeClr val="tx1"/>
            </a:solidFill>
            <a:miter lim="800000"/>
            <a:headEnd/>
            <a:tailEnd/>
          </a:ln>
          <a:effectLst/>
        </p:spPr>
        <p:txBody>
          <a:bodyPr wrap="none">
            <a:prstTxWarp prst="textNoShape">
              <a:avLst/>
            </a:prstTxWarp>
          </a:bodyPr>
          <a:lstStyle/>
          <a:p>
            <a:endParaRPr lang="en-US"/>
          </a:p>
        </p:txBody>
      </p:sp>
      <p:grpSp>
        <p:nvGrpSpPr>
          <p:cNvPr id="2" name="Group 7"/>
          <p:cNvGrpSpPr>
            <a:grpSpLocks/>
          </p:cNvGrpSpPr>
          <p:nvPr/>
        </p:nvGrpSpPr>
        <p:grpSpPr bwMode="auto">
          <a:xfrm rot="-1311514">
            <a:off x="2657435" y="2115219"/>
            <a:ext cx="901700" cy="941388"/>
            <a:chOff x="2620" y="1286"/>
            <a:chExt cx="672" cy="702"/>
          </a:xfrm>
        </p:grpSpPr>
        <p:grpSp>
          <p:nvGrpSpPr>
            <p:cNvPr id="3" name="Group 8"/>
            <p:cNvGrpSpPr>
              <a:grpSpLocks/>
            </p:cNvGrpSpPr>
            <p:nvPr/>
          </p:nvGrpSpPr>
          <p:grpSpPr bwMode="auto">
            <a:xfrm>
              <a:off x="2620" y="1286"/>
              <a:ext cx="672" cy="702"/>
              <a:chOff x="2620" y="1286"/>
              <a:chExt cx="672" cy="702"/>
            </a:xfrm>
          </p:grpSpPr>
          <p:sp>
            <p:nvSpPr>
              <p:cNvPr id="21513" name="Oval 9"/>
              <p:cNvSpPr>
                <a:spLocks noChangeArrowheads="1"/>
              </p:cNvSpPr>
              <p:nvPr/>
            </p:nvSpPr>
            <p:spPr bwMode="auto">
              <a:xfrm>
                <a:off x="2620" y="1286"/>
                <a:ext cx="672" cy="702"/>
              </a:xfrm>
              <a:prstGeom prst="ellipse">
                <a:avLst/>
              </a:prstGeom>
              <a:noFill/>
              <a:ln w="28575">
                <a:solidFill>
                  <a:srgbClr val="FF0000"/>
                </a:solidFill>
                <a:round/>
                <a:headEnd/>
                <a:tailEnd/>
              </a:ln>
            </p:spPr>
            <p:txBody>
              <a:bodyPr wrap="none" anchor="ctr">
                <a:prstTxWarp prst="textNoShape">
                  <a:avLst/>
                </a:prstTxWarp>
              </a:bodyPr>
              <a:lstStyle/>
              <a:p>
                <a:endParaRPr lang="en-US"/>
              </a:p>
            </p:txBody>
          </p:sp>
          <p:sp>
            <p:nvSpPr>
              <p:cNvPr id="21514" name="Oval 10"/>
              <p:cNvSpPr>
                <a:spLocks noChangeArrowheads="1"/>
              </p:cNvSpPr>
              <p:nvPr/>
            </p:nvSpPr>
            <p:spPr bwMode="auto">
              <a:xfrm>
                <a:off x="2896" y="1718"/>
                <a:ext cx="126" cy="174"/>
              </a:xfrm>
              <a:prstGeom prst="ellipse">
                <a:avLst/>
              </a:prstGeom>
              <a:noFill/>
              <a:ln w="28575">
                <a:solidFill>
                  <a:srgbClr val="FF0000"/>
                </a:solidFill>
                <a:round/>
                <a:headEnd/>
                <a:tailEnd/>
              </a:ln>
            </p:spPr>
            <p:txBody>
              <a:bodyPr wrap="none" anchor="ctr">
                <a:prstTxWarp prst="textNoShape">
                  <a:avLst/>
                </a:prstTxWarp>
              </a:bodyPr>
              <a:lstStyle/>
              <a:p>
                <a:endParaRPr lang="en-US"/>
              </a:p>
            </p:txBody>
          </p:sp>
          <p:sp>
            <p:nvSpPr>
              <p:cNvPr id="21515" name="Oval 11"/>
              <p:cNvSpPr>
                <a:spLocks noChangeArrowheads="1"/>
              </p:cNvSpPr>
              <p:nvPr/>
            </p:nvSpPr>
            <p:spPr bwMode="auto">
              <a:xfrm>
                <a:off x="2794" y="1476"/>
                <a:ext cx="108" cy="104"/>
              </a:xfrm>
              <a:prstGeom prst="ellipse">
                <a:avLst/>
              </a:prstGeom>
              <a:noFill/>
              <a:ln w="28575">
                <a:solidFill>
                  <a:srgbClr val="FF0000"/>
                </a:solidFill>
                <a:round/>
                <a:headEnd/>
                <a:tailEnd/>
              </a:ln>
            </p:spPr>
            <p:txBody>
              <a:bodyPr wrap="none" anchor="ctr">
                <a:prstTxWarp prst="textNoShape">
                  <a:avLst/>
                </a:prstTxWarp>
              </a:bodyPr>
              <a:lstStyle/>
              <a:p>
                <a:endParaRPr lang="en-US"/>
              </a:p>
            </p:txBody>
          </p:sp>
          <p:sp>
            <p:nvSpPr>
              <p:cNvPr id="21516" name="Oval 12"/>
              <p:cNvSpPr>
                <a:spLocks noChangeArrowheads="1"/>
              </p:cNvSpPr>
              <p:nvPr/>
            </p:nvSpPr>
            <p:spPr bwMode="auto">
              <a:xfrm>
                <a:off x="3016" y="1482"/>
                <a:ext cx="108" cy="104"/>
              </a:xfrm>
              <a:prstGeom prst="ellipse">
                <a:avLst/>
              </a:prstGeom>
              <a:noFill/>
              <a:ln w="28575">
                <a:solidFill>
                  <a:srgbClr val="FF0000"/>
                </a:solidFill>
                <a:round/>
                <a:headEnd/>
                <a:tailEnd/>
              </a:ln>
            </p:spPr>
            <p:txBody>
              <a:bodyPr wrap="none" anchor="ctr">
                <a:prstTxWarp prst="textNoShape">
                  <a:avLst/>
                </a:prstTxWarp>
              </a:bodyPr>
              <a:lstStyle/>
              <a:p>
                <a:endParaRPr lang="en-US"/>
              </a:p>
            </p:txBody>
          </p:sp>
        </p:grpSp>
        <p:sp>
          <p:nvSpPr>
            <p:cNvPr id="21517" name="Freeform 13"/>
            <p:cNvSpPr>
              <a:spLocks/>
            </p:cNvSpPr>
            <p:nvPr/>
          </p:nvSpPr>
          <p:spPr bwMode="auto">
            <a:xfrm flipH="1">
              <a:off x="2998" y="1395"/>
              <a:ext cx="144" cy="79"/>
            </a:xfrm>
            <a:custGeom>
              <a:avLst/>
              <a:gdLst/>
              <a:ahLst/>
              <a:cxnLst>
                <a:cxn ang="0">
                  <a:pos x="0" y="67"/>
                </a:cxn>
                <a:cxn ang="0">
                  <a:pos x="36" y="19"/>
                </a:cxn>
                <a:cxn ang="0">
                  <a:pos x="72" y="1"/>
                </a:cxn>
                <a:cxn ang="0">
                  <a:pos x="120" y="25"/>
                </a:cxn>
                <a:cxn ang="0">
                  <a:pos x="144" y="79"/>
                </a:cxn>
              </a:cxnLst>
              <a:rect l="0" t="0" r="r" b="b"/>
              <a:pathLst>
                <a:path w="144" h="79">
                  <a:moveTo>
                    <a:pt x="0" y="67"/>
                  </a:moveTo>
                  <a:cubicBezTo>
                    <a:pt x="12" y="48"/>
                    <a:pt x="24" y="30"/>
                    <a:pt x="36" y="19"/>
                  </a:cubicBezTo>
                  <a:cubicBezTo>
                    <a:pt x="48" y="8"/>
                    <a:pt x="58" y="0"/>
                    <a:pt x="72" y="1"/>
                  </a:cubicBezTo>
                  <a:cubicBezTo>
                    <a:pt x="86" y="2"/>
                    <a:pt x="108" y="12"/>
                    <a:pt x="120" y="25"/>
                  </a:cubicBezTo>
                  <a:cubicBezTo>
                    <a:pt x="132" y="38"/>
                    <a:pt x="139" y="69"/>
                    <a:pt x="144" y="79"/>
                  </a:cubicBezTo>
                </a:path>
              </a:pathLst>
            </a:custGeom>
            <a:noFill/>
            <a:ln w="28575" cmpd="sng">
              <a:solidFill>
                <a:srgbClr val="FF0000"/>
              </a:solidFill>
              <a:round/>
              <a:headEnd/>
              <a:tailEnd/>
            </a:ln>
            <a:effectLst/>
          </p:spPr>
          <p:txBody>
            <a:bodyPr>
              <a:prstTxWarp prst="textNoShape">
                <a:avLst/>
              </a:prstTxWarp>
            </a:bodyPr>
            <a:lstStyle/>
            <a:p>
              <a:endParaRPr lang="en-US"/>
            </a:p>
          </p:txBody>
        </p:sp>
        <p:sp>
          <p:nvSpPr>
            <p:cNvPr id="21518" name="Freeform 14"/>
            <p:cNvSpPr>
              <a:spLocks/>
            </p:cNvSpPr>
            <p:nvPr/>
          </p:nvSpPr>
          <p:spPr bwMode="auto">
            <a:xfrm>
              <a:off x="2774" y="1395"/>
              <a:ext cx="144" cy="79"/>
            </a:xfrm>
            <a:custGeom>
              <a:avLst/>
              <a:gdLst/>
              <a:ahLst/>
              <a:cxnLst>
                <a:cxn ang="0">
                  <a:pos x="0" y="67"/>
                </a:cxn>
                <a:cxn ang="0">
                  <a:pos x="36" y="19"/>
                </a:cxn>
                <a:cxn ang="0">
                  <a:pos x="72" y="1"/>
                </a:cxn>
                <a:cxn ang="0">
                  <a:pos x="120" y="25"/>
                </a:cxn>
                <a:cxn ang="0">
                  <a:pos x="144" y="79"/>
                </a:cxn>
              </a:cxnLst>
              <a:rect l="0" t="0" r="r" b="b"/>
              <a:pathLst>
                <a:path w="144" h="79">
                  <a:moveTo>
                    <a:pt x="0" y="67"/>
                  </a:moveTo>
                  <a:cubicBezTo>
                    <a:pt x="12" y="48"/>
                    <a:pt x="24" y="30"/>
                    <a:pt x="36" y="19"/>
                  </a:cubicBezTo>
                  <a:cubicBezTo>
                    <a:pt x="48" y="8"/>
                    <a:pt x="58" y="0"/>
                    <a:pt x="72" y="1"/>
                  </a:cubicBezTo>
                  <a:cubicBezTo>
                    <a:pt x="86" y="2"/>
                    <a:pt x="108" y="12"/>
                    <a:pt x="120" y="25"/>
                  </a:cubicBezTo>
                  <a:cubicBezTo>
                    <a:pt x="132" y="38"/>
                    <a:pt x="139" y="69"/>
                    <a:pt x="144" y="79"/>
                  </a:cubicBezTo>
                </a:path>
              </a:pathLst>
            </a:custGeom>
            <a:noFill/>
            <a:ln w="28575" cmpd="sng">
              <a:solidFill>
                <a:srgbClr val="FF0000"/>
              </a:solidFill>
              <a:round/>
              <a:headEnd/>
              <a:tailEnd/>
            </a:ln>
            <a:effectLst/>
          </p:spPr>
          <p:txBody>
            <a:bodyPr>
              <a:prstTxWarp prst="textNoShape">
                <a:avLst/>
              </a:prstTxWarp>
            </a:bodyPr>
            <a:lstStyle/>
            <a:p>
              <a:endParaRPr lang="en-US"/>
            </a:p>
          </p:txBody>
        </p:sp>
        <p:sp>
          <p:nvSpPr>
            <p:cNvPr id="21519" name="AutoShape 15"/>
            <p:cNvSpPr>
              <a:spLocks noChangeArrowheads="1"/>
            </p:cNvSpPr>
            <p:nvPr/>
          </p:nvSpPr>
          <p:spPr bwMode="auto">
            <a:xfrm>
              <a:off x="2836" y="1516"/>
              <a:ext cx="27" cy="32"/>
            </a:xfrm>
            <a:prstGeom prst="octagon">
              <a:avLst>
                <a:gd name="adj" fmla="val 29287"/>
              </a:avLst>
            </a:prstGeom>
            <a:solidFill>
              <a:schemeClr val="tx1"/>
            </a:solidFill>
            <a:ln w="28575">
              <a:solidFill>
                <a:srgbClr val="FF0000"/>
              </a:solidFill>
              <a:miter lim="800000"/>
              <a:headEnd/>
              <a:tailEnd/>
            </a:ln>
          </p:spPr>
          <p:txBody>
            <a:bodyPr wrap="none" anchor="ctr">
              <a:prstTxWarp prst="textNoShape">
                <a:avLst/>
              </a:prstTxWarp>
            </a:bodyPr>
            <a:lstStyle/>
            <a:p>
              <a:endParaRPr lang="en-US"/>
            </a:p>
          </p:txBody>
        </p:sp>
        <p:sp>
          <p:nvSpPr>
            <p:cNvPr id="21520" name="AutoShape 16"/>
            <p:cNvSpPr>
              <a:spLocks noChangeArrowheads="1"/>
            </p:cNvSpPr>
            <p:nvPr/>
          </p:nvSpPr>
          <p:spPr bwMode="auto">
            <a:xfrm>
              <a:off x="3056" y="1520"/>
              <a:ext cx="27" cy="32"/>
            </a:xfrm>
            <a:prstGeom prst="octagon">
              <a:avLst>
                <a:gd name="adj" fmla="val 29287"/>
              </a:avLst>
            </a:prstGeom>
            <a:solidFill>
              <a:schemeClr val="tx1"/>
            </a:solidFill>
            <a:ln w="28575">
              <a:solidFill>
                <a:srgbClr val="FF0000"/>
              </a:solidFill>
              <a:miter lim="800000"/>
              <a:headEnd/>
              <a:tailEnd/>
            </a:ln>
          </p:spPr>
          <p:txBody>
            <a:bodyPr wrap="none" anchor="ctr">
              <a:prstTxWarp prst="textNoShape">
                <a:avLst/>
              </a:prstTxWarp>
            </a:bodyPr>
            <a:lstStyle/>
            <a:p>
              <a:endParaRPr lang="en-US"/>
            </a:p>
          </p:txBody>
        </p:sp>
      </p:grpSp>
      <p:grpSp>
        <p:nvGrpSpPr>
          <p:cNvPr id="4" name="Group 17"/>
          <p:cNvGrpSpPr>
            <a:grpSpLocks/>
          </p:cNvGrpSpPr>
          <p:nvPr/>
        </p:nvGrpSpPr>
        <p:grpSpPr bwMode="auto">
          <a:xfrm rot="-1316111">
            <a:off x="7593135" y="2045049"/>
            <a:ext cx="914400" cy="849312"/>
            <a:chOff x="7162" y="1611"/>
            <a:chExt cx="2040" cy="2040"/>
          </a:xfrm>
        </p:grpSpPr>
        <p:sp>
          <p:nvSpPr>
            <p:cNvPr id="21522" name="Oval 18"/>
            <p:cNvSpPr>
              <a:spLocks noChangeArrowheads="1"/>
            </p:cNvSpPr>
            <p:nvPr/>
          </p:nvSpPr>
          <p:spPr bwMode="auto">
            <a:xfrm>
              <a:off x="7162" y="1611"/>
              <a:ext cx="2040" cy="2040"/>
            </a:xfrm>
            <a:prstGeom prst="ellipse">
              <a:avLst/>
            </a:prstGeom>
            <a:noFill/>
            <a:ln w="28575">
              <a:solidFill>
                <a:srgbClr val="FFCC00"/>
              </a:solidFill>
              <a:round/>
              <a:headEnd/>
              <a:tailEnd/>
            </a:ln>
          </p:spPr>
          <p:txBody>
            <a:bodyPr>
              <a:prstTxWarp prst="textNoShape">
                <a:avLst/>
              </a:prstTxWarp>
            </a:bodyPr>
            <a:lstStyle/>
            <a:p>
              <a:endParaRPr lang="en-US"/>
            </a:p>
          </p:txBody>
        </p:sp>
        <p:sp>
          <p:nvSpPr>
            <p:cNvPr id="21523" name="Freeform 19"/>
            <p:cNvSpPr>
              <a:spLocks/>
            </p:cNvSpPr>
            <p:nvPr/>
          </p:nvSpPr>
          <p:spPr bwMode="auto">
            <a:xfrm>
              <a:off x="7460" y="2763"/>
              <a:ext cx="1440" cy="620"/>
            </a:xfrm>
            <a:custGeom>
              <a:avLst/>
              <a:gdLst/>
              <a:ahLst/>
              <a:cxnLst>
                <a:cxn ang="0">
                  <a:pos x="10" y="37"/>
                </a:cxn>
                <a:cxn ang="0">
                  <a:pos x="300" y="237"/>
                </a:cxn>
                <a:cxn ang="0">
                  <a:pos x="730" y="337"/>
                </a:cxn>
                <a:cxn ang="0">
                  <a:pos x="1170" y="227"/>
                </a:cxn>
                <a:cxn ang="0">
                  <a:pos x="1420" y="17"/>
                </a:cxn>
                <a:cxn ang="0">
                  <a:pos x="1290" y="327"/>
                </a:cxn>
                <a:cxn ang="0">
                  <a:pos x="950" y="577"/>
                </a:cxn>
                <a:cxn ang="0">
                  <a:pos x="540" y="587"/>
                </a:cxn>
                <a:cxn ang="0">
                  <a:pos x="210" y="387"/>
                </a:cxn>
                <a:cxn ang="0">
                  <a:pos x="10" y="37"/>
                </a:cxn>
              </a:cxnLst>
              <a:rect l="0" t="0" r="r" b="b"/>
              <a:pathLst>
                <a:path w="1440" h="620">
                  <a:moveTo>
                    <a:pt x="10" y="37"/>
                  </a:moveTo>
                  <a:cubicBezTo>
                    <a:pt x="25" y="12"/>
                    <a:pt x="180" y="187"/>
                    <a:pt x="300" y="237"/>
                  </a:cubicBezTo>
                  <a:cubicBezTo>
                    <a:pt x="420" y="287"/>
                    <a:pt x="585" y="339"/>
                    <a:pt x="730" y="337"/>
                  </a:cubicBezTo>
                  <a:cubicBezTo>
                    <a:pt x="875" y="335"/>
                    <a:pt x="1055" y="280"/>
                    <a:pt x="1170" y="227"/>
                  </a:cubicBezTo>
                  <a:cubicBezTo>
                    <a:pt x="1285" y="174"/>
                    <a:pt x="1400" y="0"/>
                    <a:pt x="1420" y="17"/>
                  </a:cubicBezTo>
                  <a:cubicBezTo>
                    <a:pt x="1440" y="34"/>
                    <a:pt x="1368" y="234"/>
                    <a:pt x="1290" y="327"/>
                  </a:cubicBezTo>
                  <a:cubicBezTo>
                    <a:pt x="1212" y="420"/>
                    <a:pt x="1075" y="534"/>
                    <a:pt x="950" y="577"/>
                  </a:cubicBezTo>
                  <a:cubicBezTo>
                    <a:pt x="825" y="620"/>
                    <a:pt x="663" y="619"/>
                    <a:pt x="540" y="587"/>
                  </a:cubicBezTo>
                  <a:cubicBezTo>
                    <a:pt x="417" y="555"/>
                    <a:pt x="298" y="479"/>
                    <a:pt x="210" y="387"/>
                  </a:cubicBezTo>
                  <a:cubicBezTo>
                    <a:pt x="122" y="295"/>
                    <a:pt x="0" y="64"/>
                    <a:pt x="10" y="37"/>
                  </a:cubicBezTo>
                  <a:close/>
                </a:path>
              </a:pathLst>
            </a:custGeom>
            <a:noFill/>
            <a:ln w="28575" cmpd="sng">
              <a:solidFill>
                <a:srgbClr val="FFCC00"/>
              </a:solidFill>
              <a:round/>
              <a:headEnd/>
              <a:tailEnd/>
            </a:ln>
          </p:spPr>
          <p:txBody>
            <a:bodyPr>
              <a:prstTxWarp prst="textNoShape">
                <a:avLst/>
              </a:prstTxWarp>
            </a:bodyPr>
            <a:lstStyle/>
            <a:p>
              <a:endParaRPr lang="en-US"/>
            </a:p>
          </p:txBody>
        </p:sp>
        <p:sp>
          <p:nvSpPr>
            <p:cNvPr id="21524" name="Oval 20"/>
            <p:cNvSpPr>
              <a:spLocks noChangeArrowheads="1"/>
            </p:cNvSpPr>
            <p:nvPr/>
          </p:nvSpPr>
          <p:spPr bwMode="auto">
            <a:xfrm>
              <a:off x="7660" y="2270"/>
              <a:ext cx="380" cy="360"/>
            </a:xfrm>
            <a:prstGeom prst="ellipse">
              <a:avLst/>
            </a:prstGeom>
            <a:noFill/>
            <a:ln w="28575">
              <a:solidFill>
                <a:srgbClr val="FFCC00"/>
              </a:solidFill>
              <a:round/>
              <a:headEnd/>
              <a:tailEnd/>
            </a:ln>
          </p:spPr>
          <p:txBody>
            <a:bodyPr>
              <a:prstTxWarp prst="textNoShape">
                <a:avLst/>
              </a:prstTxWarp>
            </a:bodyPr>
            <a:lstStyle/>
            <a:p>
              <a:endParaRPr lang="en-US"/>
            </a:p>
          </p:txBody>
        </p:sp>
        <p:sp>
          <p:nvSpPr>
            <p:cNvPr id="21525" name="Oval 21"/>
            <p:cNvSpPr>
              <a:spLocks noChangeArrowheads="1"/>
            </p:cNvSpPr>
            <p:nvPr/>
          </p:nvSpPr>
          <p:spPr bwMode="auto">
            <a:xfrm>
              <a:off x="8290" y="2270"/>
              <a:ext cx="380" cy="360"/>
            </a:xfrm>
            <a:prstGeom prst="ellipse">
              <a:avLst/>
            </a:prstGeom>
            <a:noFill/>
            <a:ln w="28575">
              <a:solidFill>
                <a:srgbClr val="FFCC00"/>
              </a:solidFill>
              <a:round/>
              <a:headEnd/>
              <a:tailEnd/>
            </a:ln>
          </p:spPr>
          <p:txBody>
            <a:bodyPr>
              <a:prstTxWarp prst="textNoShape">
                <a:avLst/>
              </a:prstTxWarp>
            </a:bodyPr>
            <a:lstStyle/>
            <a:p>
              <a:endParaRPr lang="en-US"/>
            </a:p>
          </p:txBody>
        </p:sp>
        <p:sp>
          <p:nvSpPr>
            <p:cNvPr id="21526" name="Freeform 22"/>
            <p:cNvSpPr>
              <a:spLocks/>
            </p:cNvSpPr>
            <p:nvPr/>
          </p:nvSpPr>
          <p:spPr bwMode="auto">
            <a:xfrm>
              <a:off x="7570" y="2020"/>
              <a:ext cx="490" cy="260"/>
            </a:xfrm>
            <a:custGeom>
              <a:avLst/>
              <a:gdLst/>
              <a:ahLst/>
              <a:cxnLst>
                <a:cxn ang="0">
                  <a:pos x="490" y="200"/>
                </a:cxn>
                <a:cxn ang="0">
                  <a:pos x="400" y="80"/>
                </a:cxn>
                <a:cxn ang="0">
                  <a:pos x="310" y="10"/>
                </a:cxn>
                <a:cxn ang="0">
                  <a:pos x="200" y="20"/>
                </a:cxn>
                <a:cxn ang="0">
                  <a:pos x="70" y="120"/>
                </a:cxn>
                <a:cxn ang="0">
                  <a:pos x="0" y="260"/>
                </a:cxn>
              </a:cxnLst>
              <a:rect l="0" t="0" r="r" b="b"/>
              <a:pathLst>
                <a:path w="490" h="260">
                  <a:moveTo>
                    <a:pt x="490" y="200"/>
                  </a:moveTo>
                  <a:cubicBezTo>
                    <a:pt x="460" y="156"/>
                    <a:pt x="430" y="112"/>
                    <a:pt x="400" y="80"/>
                  </a:cubicBezTo>
                  <a:cubicBezTo>
                    <a:pt x="370" y="48"/>
                    <a:pt x="343" y="20"/>
                    <a:pt x="310" y="10"/>
                  </a:cubicBezTo>
                  <a:cubicBezTo>
                    <a:pt x="277" y="0"/>
                    <a:pt x="240" y="2"/>
                    <a:pt x="200" y="20"/>
                  </a:cubicBezTo>
                  <a:cubicBezTo>
                    <a:pt x="160" y="38"/>
                    <a:pt x="103" y="80"/>
                    <a:pt x="70" y="120"/>
                  </a:cubicBezTo>
                  <a:cubicBezTo>
                    <a:pt x="37" y="160"/>
                    <a:pt x="18" y="210"/>
                    <a:pt x="0" y="260"/>
                  </a:cubicBezTo>
                </a:path>
              </a:pathLst>
            </a:custGeom>
            <a:noFill/>
            <a:ln w="28575" cmpd="sng">
              <a:solidFill>
                <a:srgbClr val="FFCC00"/>
              </a:solidFill>
              <a:round/>
              <a:headEnd/>
              <a:tailEnd/>
            </a:ln>
          </p:spPr>
          <p:txBody>
            <a:bodyPr>
              <a:prstTxWarp prst="textNoShape">
                <a:avLst/>
              </a:prstTxWarp>
            </a:bodyPr>
            <a:lstStyle/>
            <a:p>
              <a:endParaRPr lang="en-US"/>
            </a:p>
          </p:txBody>
        </p:sp>
        <p:sp>
          <p:nvSpPr>
            <p:cNvPr id="21527" name="Freeform 23"/>
            <p:cNvSpPr>
              <a:spLocks/>
            </p:cNvSpPr>
            <p:nvPr/>
          </p:nvSpPr>
          <p:spPr bwMode="auto">
            <a:xfrm flipH="1">
              <a:off x="8260" y="2020"/>
              <a:ext cx="490" cy="260"/>
            </a:xfrm>
            <a:custGeom>
              <a:avLst/>
              <a:gdLst/>
              <a:ahLst/>
              <a:cxnLst>
                <a:cxn ang="0">
                  <a:pos x="490" y="200"/>
                </a:cxn>
                <a:cxn ang="0">
                  <a:pos x="400" y="80"/>
                </a:cxn>
                <a:cxn ang="0">
                  <a:pos x="310" y="10"/>
                </a:cxn>
                <a:cxn ang="0">
                  <a:pos x="200" y="20"/>
                </a:cxn>
                <a:cxn ang="0">
                  <a:pos x="70" y="120"/>
                </a:cxn>
                <a:cxn ang="0">
                  <a:pos x="0" y="260"/>
                </a:cxn>
              </a:cxnLst>
              <a:rect l="0" t="0" r="r" b="b"/>
              <a:pathLst>
                <a:path w="490" h="260">
                  <a:moveTo>
                    <a:pt x="490" y="200"/>
                  </a:moveTo>
                  <a:cubicBezTo>
                    <a:pt x="460" y="156"/>
                    <a:pt x="430" y="112"/>
                    <a:pt x="400" y="80"/>
                  </a:cubicBezTo>
                  <a:cubicBezTo>
                    <a:pt x="370" y="48"/>
                    <a:pt x="343" y="20"/>
                    <a:pt x="310" y="10"/>
                  </a:cubicBezTo>
                  <a:cubicBezTo>
                    <a:pt x="277" y="0"/>
                    <a:pt x="240" y="2"/>
                    <a:pt x="200" y="20"/>
                  </a:cubicBezTo>
                  <a:cubicBezTo>
                    <a:pt x="160" y="38"/>
                    <a:pt x="103" y="80"/>
                    <a:pt x="70" y="120"/>
                  </a:cubicBezTo>
                  <a:cubicBezTo>
                    <a:pt x="37" y="160"/>
                    <a:pt x="18" y="210"/>
                    <a:pt x="0" y="260"/>
                  </a:cubicBezTo>
                </a:path>
              </a:pathLst>
            </a:custGeom>
            <a:noFill/>
            <a:ln w="28575" cmpd="sng">
              <a:solidFill>
                <a:srgbClr val="FFCC00"/>
              </a:solidFill>
              <a:round/>
              <a:headEnd/>
              <a:tailEnd/>
            </a:ln>
          </p:spPr>
          <p:txBody>
            <a:bodyPr>
              <a:prstTxWarp prst="textNoShape">
                <a:avLst/>
              </a:prstTxWarp>
            </a:bodyPr>
            <a:lstStyle/>
            <a:p>
              <a:endParaRPr lang="en-US"/>
            </a:p>
          </p:txBody>
        </p:sp>
        <p:sp>
          <p:nvSpPr>
            <p:cNvPr id="21528" name="Oval 24"/>
            <p:cNvSpPr>
              <a:spLocks noChangeArrowheads="1"/>
            </p:cNvSpPr>
            <p:nvPr/>
          </p:nvSpPr>
          <p:spPr bwMode="auto">
            <a:xfrm>
              <a:off x="7780" y="2380"/>
              <a:ext cx="143" cy="143"/>
            </a:xfrm>
            <a:prstGeom prst="ellipse">
              <a:avLst/>
            </a:prstGeom>
            <a:noFill/>
            <a:ln w="28575">
              <a:solidFill>
                <a:srgbClr val="FFCC00"/>
              </a:solidFill>
              <a:round/>
              <a:headEnd/>
              <a:tailEnd/>
            </a:ln>
          </p:spPr>
          <p:txBody>
            <a:bodyPr>
              <a:prstTxWarp prst="textNoShape">
                <a:avLst/>
              </a:prstTxWarp>
            </a:bodyPr>
            <a:lstStyle/>
            <a:p>
              <a:endParaRPr lang="en-US"/>
            </a:p>
          </p:txBody>
        </p:sp>
        <p:sp>
          <p:nvSpPr>
            <p:cNvPr id="21529" name="Oval 25"/>
            <p:cNvSpPr>
              <a:spLocks noChangeArrowheads="1"/>
            </p:cNvSpPr>
            <p:nvPr/>
          </p:nvSpPr>
          <p:spPr bwMode="auto">
            <a:xfrm>
              <a:off x="8400" y="2380"/>
              <a:ext cx="143" cy="143"/>
            </a:xfrm>
            <a:prstGeom prst="ellipse">
              <a:avLst/>
            </a:prstGeom>
            <a:noFill/>
            <a:ln w="28575">
              <a:solidFill>
                <a:srgbClr val="FFCC00"/>
              </a:solidFill>
              <a:round/>
              <a:headEnd/>
              <a:tailEnd/>
            </a:ln>
          </p:spPr>
          <p:txBody>
            <a:bodyPr>
              <a:prstTxWarp prst="textNoShape">
                <a:avLst/>
              </a:prstTxWarp>
            </a:bodyPr>
            <a:lstStyle/>
            <a:p>
              <a:endParaRPr lang="en-US"/>
            </a:p>
          </p:txBody>
        </p:sp>
      </p:grpSp>
      <p:grpSp>
        <p:nvGrpSpPr>
          <p:cNvPr id="5" name="Group 26"/>
          <p:cNvGrpSpPr>
            <a:grpSpLocks/>
          </p:cNvGrpSpPr>
          <p:nvPr/>
        </p:nvGrpSpPr>
        <p:grpSpPr bwMode="auto">
          <a:xfrm rot="-430401">
            <a:off x="3097122" y="5946436"/>
            <a:ext cx="820738" cy="838200"/>
            <a:chOff x="5193" y="11372"/>
            <a:chExt cx="2651" cy="2711"/>
          </a:xfrm>
        </p:grpSpPr>
        <p:sp>
          <p:nvSpPr>
            <p:cNvPr id="21531" name="Oval 27"/>
            <p:cNvSpPr>
              <a:spLocks noChangeArrowheads="1"/>
            </p:cNvSpPr>
            <p:nvPr/>
          </p:nvSpPr>
          <p:spPr bwMode="auto">
            <a:xfrm>
              <a:off x="5193" y="11372"/>
              <a:ext cx="2651" cy="2711"/>
            </a:xfrm>
            <a:prstGeom prst="ellipse">
              <a:avLst/>
            </a:prstGeom>
            <a:noFill/>
            <a:ln w="28575">
              <a:solidFill>
                <a:srgbClr val="00FFFF"/>
              </a:solidFill>
              <a:round/>
              <a:headEnd/>
              <a:tailEnd/>
            </a:ln>
          </p:spPr>
          <p:txBody>
            <a:bodyPr>
              <a:prstTxWarp prst="textNoShape">
                <a:avLst/>
              </a:prstTxWarp>
            </a:bodyPr>
            <a:lstStyle/>
            <a:p>
              <a:endParaRPr lang="en-US"/>
            </a:p>
          </p:txBody>
        </p:sp>
        <p:sp>
          <p:nvSpPr>
            <p:cNvPr id="21532" name="Freeform 28"/>
            <p:cNvSpPr>
              <a:spLocks/>
            </p:cNvSpPr>
            <p:nvPr/>
          </p:nvSpPr>
          <p:spPr bwMode="auto">
            <a:xfrm>
              <a:off x="5862" y="13272"/>
              <a:ext cx="1312" cy="348"/>
            </a:xfrm>
            <a:custGeom>
              <a:avLst/>
              <a:gdLst/>
              <a:ahLst/>
              <a:cxnLst>
                <a:cxn ang="0">
                  <a:pos x="0" y="348"/>
                </a:cxn>
                <a:cxn ang="0">
                  <a:pos x="234" y="135"/>
                </a:cxn>
                <a:cxn ang="0">
                  <a:pos x="507" y="29"/>
                </a:cxn>
                <a:cxn ang="0">
                  <a:pos x="779" y="15"/>
                </a:cxn>
                <a:cxn ang="0">
                  <a:pos x="1063" y="118"/>
                </a:cxn>
                <a:cxn ang="0">
                  <a:pos x="1312" y="335"/>
                </a:cxn>
              </a:cxnLst>
              <a:rect l="0" t="0" r="r" b="b"/>
              <a:pathLst>
                <a:path w="1312" h="348">
                  <a:moveTo>
                    <a:pt x="0" y="348"/>
                  </a:moveTo>
                  <a:cubicBezTo>
                    <a:pt x="39" y="312"/>
                    <a:pt x="149" y="188"/>
                    <a:pt x="234" y="135"/>
                  </a:cubicBezTo>
                  <a:cubicBezTo>
                    <a:pt x="318" y="82"/>
                    <a:pt x="416" y="49"/>
                    <a:pt x="507" y="29"/>
                  </a:cubicBezTo>
                  <a:cubicBezTo>
                    <a:pt x="598" y="9"/>
                    <a:pt x="686" y="0"/>
                    <a:pt x="779" y="15"/>
                  </a:cubicBezTo>
                  <a:cubicBezTo>
                    <a:pt x="872" y="30"/>
                    <a:pt x="974" y="65"/>
                    <a:pt x="1063" y="118"/>
                  </a:cubicBezTo>
                  <a:cubicBezTo>
                    <a:pt x="1152" y="171"/>
                    <a:pt x="1260" y="290"/>
                    <a:pt x="1312" y="335"/>
                  </a:cubicBezTo>
                </a:path>
              </a:pathLst>
            </a:custGeom>
            <a:noFill/>
            <a:ln w="28575" cap="flat" cmpd="sng">
              <a:solidFill>
                <a:srgbClr val="00FFFF"/>
              </a:solidFill>
              <a:prstDash val="solid"/>
              <a:round/>
              <a:headEnd/>
              <a:tailEnd/>
            </a:ln>
            <a:effectLst/>
          </p:spPr>
          <p:txBody>
            <a:bodyPr>
              <a:prstTxWarp prst="textNoShape">
                <a:avLst/>
              </a:prstTxWarp>
            </a:bodyPr>
            <a:lstStyle/>
            <a:p>
              <a:endParaRPr lang="en-US"/>
            </a:p>
          </p:txBody>
        </p:sp>
        <p:grpSp>
          <p:nvGrpSpPr>
            <p:cNvPr id="6" name="Group 29"/>
            <p:cNvGrpSpPr>
              <a:grpSpLocks/>
            </p:cNvGrpSpPr>
            <p:nvPr/>
          </p:nvGrpSpPr>
          <p:grpSpPr bwMode="auto">
            <a:xfrm>
              <a:off x="5637" y="11955"/>
              <a:ext cx="773" cy="655"/>
              <a:chOff x="5637" y="11955"/>
              <a:chExt cx="773" cy="655"/>
            </a:xfrm>
          </p:grpSpPr>
          <p:sp>
            <p:nvSpPr>
              <p:cNvPr id="21534" name="Oval 30"/>
              <p:cNvSpPr>
                <a:spLocks noChangeArrowheads="1"/>
              </p:cNvSpPr>
              <p:nvPr/>
            </p:nvSpPr>
            <p:spPr bwMode="auto">
              <a:xfrm>
                <a:off x="5868" y="12207"/>
                <a:ext cx="494" cy="403"/>
              </a:xfrm>
              <a:prstGeom prst="ellipse">
                <a:avLst/>
              </a:prstGeom>
              <a:noFill/>
              <a:ln w="28575">
                <a:solidFill>
                  <a:srgbClr val="00FFFF"/>
                </a:solidFill>
                <a:round/>
                <a:headEnd/>
                <a:tailEnd/>
              </a:ln>
            </p:spPr>
            <p:txBody>
              <a:bodyPr>
                <a:prstTxWarp prst="textNoShape">
                  <a:avLst/>
                </a:prstTxWarp>
              </a:bodyPr>
              <a:lstStyle/>
              <a:p>
                <a:endParaRPr lang="en-US"/>
              </a:p>
            </p:txBody>
          </p:sp>
          <p:sp>
            <p:nvSpPr>
              <p:cNvPr id="21535" name="Oval 31"/>
              <p:cNvSpPr>
                <a:spLocks noChangeArrowheads="1"/>
              </p:cNvSpPr>
              <p:nvPr/>
            </p:nvSpPr>
            <p:spPr bwMode="auto">
              <a:xfrm>
                <a:off x="6059" y="12358"/>
                <a:ext cx="186" cy="190"/>
              </a:xfrm>
              <a:prstGeom prst="ellipse">
                <a:avLst/>
              </a:prstGeom>
              <a:noFill/>
              <a:ln w="28575">
                <a:solidFill>
                  <a:srgbClr val="00FFFF"/>
                </a:solidFill>
                <a:round/>
                <a:headEnd/>
                <a:tailEnd/>
              </a:ln>
            </p:spPr>
            <p:txBody>
              <a:bodyPr>
                <a:prstTxWarp prst="textNoShape">
                  <a:avLst/>
                </a:prstTxWarp>
              </a:bodyPr>
              <a:lstStyle/>
              <a:p>
                <a:endParaRPr lang="en-US"/>
              </a:p>
            </p:txBody>
          </p:sp>
          <p:sp>
            <p:nvSpPr>
              <p:cNvPr id="21536" name="Oval 32"/>
              <p:cNvSpPr>
                <a:spLocks noChangeArrowheads="1"/>
              </p:cNvSpPr>
              <p:nvPr/>
            </p:nvSpPr>
            <p:spPr bwMode="auto">
              <a:xfrm rot="-1148682">
                <a:off x="5637" y="12010"/>
                <a:ext cx="758" cy="356"/>
              </a:xfrm>
              <a:prstGeom prst="ellipse">
                <a:avLst/>
              </a:prstGeom>
              <a:noFill/>
              <a:ln w="28575">
                <a:solidFill>
                  <a:srgbClr val="00FFFF"/>
                </a:solidFill>
                <a:round/>
                <a:headEnd/>
                <a:tailEnd/>
              </a:ln>
              <a:effectLst/>
            </p:spPr>
            <p:txBody>
              <a:bodyPr>
                <a:prstTxWarp prst="textNoShape">
                  <a:avLst/>
                </a:prstTxWarp>
              </a:bodyPr>
              <a:lstStyle/>
              <a:p>
                <a:endParaRPr lang="en-US"/>
              </a:p>
            </p:txBody>
          </p:sp>
          <p:sp>
            <p:nvSpPr>
              <p:cNvPr id="21537" name="Freeform 33"/>
              <p:cNvSpPr>
                <a:spLocks/>
              </p:cNvSpPr>
              <p:nvPr/>
            </p:nvSpPr>
            <p:spPr bwMode="auto">
              <a:xfrm>
                <a:off x="5767" y="12210"/>
                <a:ext cx="643" cy="239"/>
              </a:xfrm>
              <a:custGeom>
                <a:avLst/>
                <a:gdLst/>
                <a:ahLst/>
                <a:cxnLst>
                  <a:cxn ang="0">
                    <a:pos x="643" y="0"/>
                  </a:cxn>
                  <a:cxn ang="0">
                    <a:pos x="463" y="80"/>
                  </a:cxn>
                  <a:cxn ang="0">
                    <a:pos x="218" y="175"/>
                  </a:cxn>
                  <a:cxn ang="0">
                    <a:pos x="0" y="239"/>
                  </a:cxn>
                </a:cxnLst>
                <a:rect l="0" t="0" r="r" b="b"/>
                <a:pathLst>
                  <a:path w="643" h="239">
                    <a:moveTo>
                      <a:pt x="643" y="0"/>
                    </a:moveTo>
                    <a:cubicBezTo>
                      <a:pt x="613" y="12"/>
                      <a:pt x="534" y="51"/>
                      <a:pt x="463" y="80"/>
                    </a:cubicBezTo>
                    <a:cubicBezTo>
                      <a:pt x="392" y="109"/>
                      <a:pt x="295" y="148"/>
                      <a:pt x="218" y="175"/>
                    </a:cubicBezTo>
                    <a:cubicBezTo>
                      <a:pt x="141" y="202"/>
                      <a:pt x="45" y="226"/>
                      <a:pt x="0" y="239"/>
                    </a:cubicBezTo>
                  </a:path>
                </a:pathLst>
              </a:custGeom>
              <a:noFill/>
              <a:ln w="28575" cap="flat" cmpd="sng">
                <a:solidFill>
                  <a:srgbClr val="00FFFF"/>
                </a:solidFill>
                <a:prstDash val="solid"/>
                <a:round/>
                <a:headEnd/>
                <a:tailEnd/>
              </a:ln>
              <a:effectLst/>
            </p:spPr>
            <p:txBody>
              <a:bodyPr>
                <a:prstTxWarp prst="textNoShape">
                  <a:avLst/>
                </a:prstTxWarp>
              </a:bodyPr>
              <a:lstStyle/>
              <a:p>
                <a:endParaRPr lang="en-US"/>
              </a:p>
            </p:txBody>
          </p:sp>
          <p:sp>
            <p:nvSpPr>
              <p:cNvPr id="21538" name="Freeform 34"/>
              <p:cNvSpPr>
                <a:spLocks/>
              </p:cNvSpPr>
              <p:nvPr/>
            </p:nvSpPr>
            <p:spPr bwMode="auto">
              <a:xfrm>
                <a:off x="5718" y="11955"/>
                <a:ext cx="672" cy="328"/>
              </a:xfrm>
              <a:custGeom>
                <a:avLst/>
                <a:gdLst/>
                <a:ahLst/>
                <a:cxnLst>
                  <a:cxn ang="0">
                    <a:pos x="672" y="0"/>
                  </a:cxn>
                  <a:cxn ang="0">
                    <a:pos x="452" y="175"/>
                  </a:cxn>
                  <a:cxn ang="0">
                    <a:pos x="212" y="295"/>
                  </a:cxn>
                  <a:cxn ang="0">
                    <a:pos x="0" y="328"/>
                  </a:cxn>
                </a:cxnLst>
                <a:rect l="0" t="0" r="r" b="b"/>
                <a:pathLst>
                  <a:path w="672" h="328">
                    <a:moveTo>
                      <a:pt x="672" y="0"/>
                    </a:moveTo>
                    <a:cubicBezTo>
                      <a:pt x="635" y="29"/>
                      <a:pt x="529" y="126"/>
                      <a:pt x="452" y="175"/>
                    </a:cubicBezTo>
                    <a:cubicBezTo>
                      <a:pt x="375" y="224"/>
                      <a:pt x="287" y="270"/>
                      <a:pt x="212" y="295"/>
                    </a:cubicBezTo>
                    <a:cubicBezTo>
                      <a:pt x="137" y="320"/>
                      <a:pt x="44" y="321"/>
                      <a:pt x="0" y="328"/>
                    </a:cubicBezTo>
                  </a:path>
                </a:pathLst>
              </a:custGeom>
              <a:noFill/>
              <a:ln w="28575" cap="flat" cmpd="sng">
                <a:solidFill>
                  <a:srgbClr val="00FFFF"/>
                </a:solidFill>
                <a:prstDash val="solid"/>
                <a:round/>
                <a:headEnd/>
                <a:tailEnd/>
              </a:ln>
              <a:effectLst/>
            </p:spPr>
            <p:txBody>
              <a:bodyPr>
                <a:prstTxWarp prst="textNoShape">
                  <a:avLst/>
                </a:prstTxWarp>
              </a:bodyPr>
              <a:lstStyle/>
              <a:p>
                <a:endParaRPr lang="en-US"/>
              </a:p>
            </p:txBody>
          </p:sp>
        </p:grpSp>
        <p:grpSp>
          <p:nvGrpSpPr>
            <p:cNvPr id="7" name="Group 35"/>
            <p:cNvGrpSpPr>
              <a:grpSpLocks/>
            </p:cNvGrpSpPr>
            <p:nvPr/>
          </p:nvGrpSpPr>
          <p:grpSpPr bwMode="auto">
            <a:xfrm flipH="1">
              <a:off x="6587" y="11955"/>
              <a:ext cx="773" cy="655"/>
              <a:chOff x="5637" y="11955"/>
              <a:chExt cx="773" cy="655"/>
            </a:xfrm>
          </p:grpSpPr>
          <p:sp>
            <p:nvSpPr>
              <p:cNvPr id="21540" name="Oval 36"/>
              <p:cNvSpPr>
                <a:spLocks noChangeArrowheads="1"/>
              </p:cNvSpPr>
              <p:nvPr/>
            </p:nvSpPr>
            <p:spPr bwMode="auto">
              <a:xfrm>
                <a:off x="5868" y="12207"/>
                <a:ext cx="494" cy="403"/>
              </a:xfrm>
              <a:prstGeom prst="ellipse">
                <a:avLst/>
              </a:prstGeom>
              <a:noFill/>
              <a:ln w="28575">
                <a:solidFill>
                  <a:srgbClr val="00FFFF"/>
                </a:solidFill>
                <a:round/>
                <a:headEnd/>
                <a:tailEnd/>
              </a:ln>
            </p:spPr>
            <p:txBody>
              <a:bodyPr>
                <a:prstTxWarp prst="textNoShape">
                  <a:avLst/>
                </a:prstTxWarp>
              </a:bodyPr>
              <a:lstStyle/>
              <a:p>
                <a:endParaRPr lang="en-US"/>
              </a:p>
            </p:txBody>
          </p:sp>
          <p:sp>
            <p:nvSpPr>
              <p:cNvPr id="21541" name="Oval 37"/>
              <p:cNvSpPr>
                <a:spLocks noChangeArrowheads="1"/>
              </p:cNvSpPr>
              <p:nvPr/>
            </p:nvSpPr>
            <p:spPr bwMode="auto">
              <a:xfrm>
                <a:off x="6059" y="12358"/>
                <a:ext cx="186" cy="190"/>
              </a:xfrm>
              <a:prstGeom prst="ellipse">
                <a:avLst/>
              </a:prstGeom>
              <a:noFill/>
              <a:ln w="28575">
                <a:solidFill>
                  <a:srgbClr val="00FFFF"/>
                </a:solidFill>
                <a:round/>
                <a:headEnd/>
                <a:tailEnd/>
              </a:ln>
            </p:spPr>
            <p:txBody>
              <a:bodyPr>
                <a:prstTxWarp prst="textNoShape">
                  <a:avLst/>
                </a:prstTxWarp>
              </a:bodyPr>
              <a:lstStyle/>
              <a:p>
                <a:endParaRPr lang="en-US"/>
              </a:p>
            </p:txBody>
          </p:sp>
          <p:sp>
            <p:nvSpPr>
              <p:cNvPr id="21542" name="Oval 38"/>
              <p:cNvSpPr>
                <a:spLocks noChangeArrowheads="1"/>
              </p:cNvSpPr>
              <p:nvPr/>
            </p:nvSpPr>
            <p:spPr bwMode="auto">
              <a:xfrm rot="-1148682">
                <a:off x="5637" y="12010"/>
                <a:ext cx="758" cy="356"/>
              </a:xfrm>
              <a:prstGeom prst="ellipse">
                <a:avLst/>
              </a:prstGeom>
              <a:noFill/>
              <a:ln w="28575">
                <a:solidFill>
                  <a:srgbClr val="00FFFF"/>
                </a:solidFill>
                <a:round/>
                <a:headEnd/>
                <a:tailEnd/>
              </a:ln>
              <a:effectLst/>
            </p:spPr>
            <p:txBody>
              <a:bodyPr>
                <a:prstTxWarp prst="textNoShape">
                  <a:avLst/>
                </a:prstTxWarp>
              </a:bodyPr>
              <a:lstStyle/>
              <a:p>
                <a:endParaRPr lang="en-US"/>
              </a:p>
            </p:txBody>
          </p:sp>
          <p:sp>
            <p:nvSpPr>
              <p:cNvPr id="21543" name="Freeform 39"/>
              <p:cNvSpPr>
                <a:spLocks/>
              </p:cNvSpPr>
              <p:nvPr/>
            </p:nvSpPr>
            <p:spPr bwMode="auto">
              <a:xfrm>
                <a:off x="5767" y="12210"/>
                <a:ext cx="643" cy="239"/>
              </a:xfrm>
              <a:custGeom>
                <a:avLst/>
                <a:gdLst/>
                <a:ahLst/>
                <a:cxnLst>
                  <a:cxn ang="0">
                    <a:pos x="643" y="0"/>
                  </a:cxn>
                  <a:cxn ang="0">
                    <a:pos x="463" y="80"/>
                  </a:cxn>
                  <a:cxn ang="0">
                    <a:pos x="218" y="175"/>
                  </a:cxn>
                  <a:cxn ang="0">
                    <a:pos x="0" y="239"/>
                  </a:cxn>
                </a:cxnLst>
                <a:rect l="0" t="0" r="r" b="b"/>
                <a:pathLst>
                  <a:path w="643" h="239">
                    <a:moveTo>
                      <a:pt x="643" y="0"/>
                    </a:moveTo>
                    <a:cubicBezTo>
                      <a:pt x="613" y="12"/>
                      <a:pt x="534" y="51"/>
                      <a:pt x="463" y="80"/>
                    </a:cubicBezTo>
                    <a:cubicBezTo>
                      <a:pt x="392" y="109"/>
                      <a:pt x="295" y="148"/>
                      <a:pt x="218" y="175"/>
                    </a:cubicBezTo>
                    <a:cubicBezTo>
                      <a:pt x="141" y="202"/>
                      <a:pt x="45" y="226"/>
                      <a:pt x="0" y="239"/>
                    </a:cubicBezTo>
                  </a:path>
                </a:pathLst>
              </a:custGeom>
              <a:noFill/>
              <a:ln w="28575" cap="flat" cmpd="sng">
                <a:solidFill>
                  <a:srgbClr val="00FFFF"/>
                </a:solidFill>
                <a:prstDash val="solid"/>
                <a:round/>
                <a:headEnd/>
                <a:tailEnd/>
              </a:ln>
              <a:effectLst/>
            </p:spPr>
            <p:txBody>
              <a:bodyPr>
                <a:prstTxWarp prst="textNoShape">
                  <a:avLst/>
                </a:prstTxWarp>
              </a:bodyPr>
              <a:lstStyle/>
              <a:p>
                <a:endParaRPr lang="en-US"/>
              </a:p>
            </p:txBody>
          </p:sp>
          <p:sp>
            <p:nvSpPr>
              <p:cNvPr id="21544" name="Freeform 40"/>
              <p:cNvSpPr>
                <a:spLocks/>
              </p:cNvSpPr>
              <p:nvPr/>
            </p:nvSpPr>
            <p:spPr bwMode="auto">
              <a:xfrm>
                <a:off x="5718" y="11955"/>
                <a:ext cx="672" cy="328"/>
              </a:xfrm>
              <a:custGeom>
                <a:avLst/>
                <a:gdLst/>
                <a:ahLst/>
                <a:cxnLst>
                  <a:cxn ang="0">
                    <a:pos x="672" y="0"/>
                  </a:cxn>
                  <a:cxn ang="0">
                    <a:pos x="452" y="175"/>
                  </a:cxn>
                  <a:cxn ang="0">
                    <a:pos x="212" y="295"/>
                  </a:cxn>
                  <a:cxn ang="0">
                    <a:pos x="0" y="328"/>
                  </a:cxn>
                </a:cxnLst>
                <a:rect l="0" t="0" r="r" b="b"/>
                <a:pathLst>
                  <a:path w="672" h="328">
                    <a:moveTo>
                      <a:pt x="672" y="0"/>
                    </a:moveTo>
                    <a:cubicBezTo>
                      <a:pt x="635" y="29"/>
                      <a:pt x="529" y="126"/>
                      <a:pt x="452" y="175"/>
                    </a:cubicBezTo>
                    <a:cubicBezTo>
                      <a:pt x="375" y="224"/>
                      <a:pt x="287" y="270"/>
                      <a:pt x="212" y="295"/>
                    </a:cubicBezTo>
                    <a:cubicBezTo>
                      <a:pt x="137" y="320"/>
                      <a:pt x="44" y="321"/>
                      <a:pt x="0" y="328"/>
                    </a:cubicBezTo>
                  </a:path>
                </a:pathLst>
              </a:custGeom>
              <a:noFill/>
              <a:ln w="28575" cap="flat" cmpd="sng">
                <a:solidFill>
                  <a:srgbClr val="00FFFF"/>
                </a:solidFill>
                <a:prstDash val="solid"/>
                <a:round/>
                <a:headEnd/>
                <a:tailEnd/>
              </a:ln>
              <a:effectLst/>
            </p:spPr>
            <p:txBody>
              <a:bodyPr>
                <a:prstTxWarp prst="textNoShape">
                  <a:avLst/>
                </a:prstTxWarp>
              </a:bodyPr>
              <a:lstStyle/>
              <a:p>
                <a:endParaRPr lang="en-US"/>
              </a:p>
            </p:txBody>
          </p:sp>
        </p:grpSp>
      </p:grpSp>
      <p:sp>
        <p:nvSpPr>
          <p:cNvPr id="21545" name="Oval 41"/>
          <p:cNvSpPr>
            <a:spLocks noChangeArrowheads="1"/>
          </p:cNvSpPr>
          <p:nvPr/>
        </p:nvSpPr>
        <p:spPr bwMode="auto">
          <a:xfrm>
            <a:off x="6781800" y="5867400"/>
            <a:ext cx="914400" cy="838200"/>
          </a:xfrm>
          <a:prstGeom prst="ellipse">
            <a:avLst/>
          </a:prstGeom>
          <a:noFill/>
          <a:ln w="31750">
            <a:solidFill>
              <a:srgbClr val="00FF00"/>
            </a:solidFill>
            <a:miter lim="800000"/>
            <a:headEnd/>
            <a:tailEnd/>
          </a:ln>
          <a:effectLst/>
        </p:spPr>
        <p:txBody>
          <a:bodyPr wrap="none" anchor="ctr">
            <a:prstTxWarp prst="textNoShape">
              <a:avLst/>
            </a:prstTxWarp>
          </a:bodyPr>
          <a:lstStyle/>
          <a:p>
            <a:endParaRPr lang="en-US"/>
          </a:p>
        </p:txBody>
      </p:sp>
      <p:sp>
        <p:nvSpPr>
          <p:cNvPr id="21546" name="Freeform 42"/>
          <p:cNvSpPr>
            <a:spLocks/>
          </p:cNvSpPr>
          <p:nvPr/>
        </p:nvSpPr>
        <p:spPr bwMode="auto">
          <a:xfrm>
            <a:off x="7086600" y="6477000"/>
            <a:ext cx="381000" cy="76200"/>
          </a:xfrm>
          <a:custGeom>
            <a:avLst/>
            <a:gdLst/>
            <a:ahLst/>
            <a:cxnLst>
              <a:cxn ang="0">
                <a:pos x="0" y="0"/>
              </a:cxn>
              <a:cxn ang="0">
                <a:pos x="96" y="48"/>
              </a:cxn>
              <a:cxn ang="0">
                <a:pos x="240" y="0"/>
              </a:cxn>
            </a:cxnLst>
            <a:rect l="0" t="0" r="r" b="b"/>
            <a:pathLst>
              <a:path w="240" h="48">
                <a:moveTo>
                  <a:pt x="0" y="0"/>
                </a:moveTo>
                <a:cubicBezTo>
                  <a:pt x="28" y="24"/>
                  <a:pt x="56" y="48"/>
                  <a:pt x="96" y="48"/>
                </a:cubicBezTo>
                <a:cubicBezTo>
                  <a:pt x="136" y="48"/>
                  <a:pt x="216" y="8"/>
                  <a:pt x="240" y="0"/>
                </a:cubicBezTo>
              </a:path>
            </a:pathLst>
          </a:custGeom>
          <a:noFill/>
          <a:ln w="25400" cap="flat" cmpd="sng">
            <a:solidFill>
              <a:srgbClr val="00FF00"/>
            </a:solidFill>
            <a:prstDash val="solid"/>
            <a:miter lim="800000"/>
            <a:headEnd type="none" w="med" len="med"/>
            <a:tailEnd type="none" w="med" len="med"/>
          </a:ln>
          <a:effectLst/>
        </p:spPr>
        <p:txBody>
          <a:bodyPr wrap="none">
            <a:prstTxWarp prst="textNoShape">
              <a:avLst/>
            </a:prstTxWarp>
          </a:bodyPr>
          <a:lstStyle/>
          <a:p>
            <a:endParaRPr lang="en-US"/>
          </a:p>
        </p:txBody>
      </p:sp>
      <p:sp>
        <p:nvSpPr>
          <p:cNvPr id="21547" name="Oval 43"/>
          <p:cNvSpPr>
            <a:spLocks noChangeArrowheads="1"/>
          </p:cNvSpPr>
          <p:nvPr/>
        </p:nvSpPr>
        <p:spPr bwMode="auto">
          <a:xfrm>
            <a:off x="6900863" y="6216650"/>
            <a:ext cx="255587" cy="101600"/>
          </a:xfrm>
          <a:prstGeom prst="ellipse">
            <a:avLst/>
          </a:prstGeom>
          <a:noFill/>
          <a:ln w="28575">
            <a:solidFill>
              <a:srgbClr val="00FF00"/>
            </a:solidFill>
            <a:miter lim="800000"/>
            <a:headEnd/>
            <a:tailEnd/>
          </a:ln>
          <a:effectLst/>
        </p:spPr>
        <p:txBody>
          <a:bodyPr wrap="none" anchor="ctr">
            <a:prstTxWarp prst="textNoShape">
              <a:avLst/>
            </a:prstTxWarp>
          </a:bodyPr>
          <a:lstStyle/>
          <a:p>
            <a:endParaRPr lang="en-US"/>
          </a:p>
        </p:txBody>
      </p:sp>
      <p:sp>
        <p:nvSpPr>
          <p:cNvPr id="21548" name="Oval 44"/>
          <p:cNvSpPr>
            <a:spLocks noChangeArrowheads="1"/>
          </p:cNvSpPr>
          <p:nvPr/>
        </p:nvSpPr>
        <p:spPr bwMode="auto">
          <a:xfrm>
            <a:off x="7289800" y="6242050"/>
            <a:ext cx="255588" cy="101600"/>
          </a:xfrm>
          <a:prstGeom prst="ellipse">
            <a:avLst/>
          </a:prstGeom>
          <a:noFill/>
          <a:ln w="28575">
            <a:solidFill>
              <a:srgbClr val="00FF00"/>
            </a:solidFill>
            <a:miter lim="800000"/>
            <a:headEnd/>
            <a:tailEnd/>
          </a:ln>
          <a:effectLst/>
        </p:spPr>
        <p:txBody>
          <a:bodyPr wrap="none" anchor="ctr">
            <a:prstTxWarp prst="textNoShape">
              <a:avLst/>
            </a:prstTxWarp>
          </a:bodyPr>
          <a:lstStyle/>
          <a:p>
            <a:endParaRPr lang="en-US"/>
          </a:p>
        </p:txBody>
      </p:sp>
      <p:sp>
        <p:nvSpPr>
          <p:cNvPr id="21549" name="Oval 45"/>
          <p:cNvSpPr>
            <a:spLocks noChangeArrowheads="1"/>
          </p:cNvSpPr>
          <p:nvPr/>
        </p:nvSpPr>
        <p:spPr bwMode="auto">
          <a:xfrm>
            <a:off x="6983413" y="6243638"/>
            <a:ext cx="103187" cy="74612"/>
          </a:xfrm>
          <a:prstGeom prst="ellipse">
            <a:avLst/>
          </a:prstGeom>
          <a:noFill/>
          <a:ln w="28575">
            <a:solidFill>
              <a:srgbClr val="00FF00"/>
            </a:solidFill>
            <a:miter lim="800000"/>
            <a:headEnd/>
            <a:tailEnd/>
          </a:ln>
          <a:effectLst/>
        </p:spPr>
        <p:txBody>
          <a:bodyPr wrap="none" anchor="ctr">
            <a:prstTxWarp prst="textNoShape">
              <a:avLst/>
            </a:prstTxWarp>
          </a:bodyPr>
          <a:lstStyle/>
          <a:p>
            <a:endParaRPr lang="en-US"/>
          </a:p>
        </p:txBody>
      </p:sp>
      <p:sp>
        <p:nvSpPr>
          <p:cNvPr id="21550" name="Oval 46"/>
          <p:cNvSpPr>
            <a:spLocks noChangeArrowheads="1"/>
          </p:cNvSpPr>
          <p:nvPr/>
        </p:nvSpPr>
        <p:spPr bwMode="auto">
          <a:xfrm>
            <a:off x="7378700" y="6261100"/>
            <a:ext cx="88900" cy="82550"/>
          </a:xfrm>
          <a:prstGeom prst="ellipse">
            <a:avLst/>
          </a:prstGeom>
          <a:noFill/>
          <a:ln w="28575">
            <a:solidFill>
              <a:srgbClr val="00FF00"/>
            </a:solidFill>
            <a:miter lim="800000"/>
            <a:headEnd/>
            <a:tailEnd/>
          </a:ln>
          <a:effectLst/>
        </p:spPr>
        <p:txBody>
          <a:bodyPr wrap="none" anchor="ctr">
            <a:prstTxWarp prst="textNoShape">
              <a:avLst/>
            </a:prstTxWarp>
          </a:bodyPr>
          <a:lstStyle/>
          <a:p>
            <a:endParaRPr lang="en-US"/>
          </a:p>
        </p:txBody>
      </p:sp>
      <p:sp>
        <p:nvSpPr>
          <p:cNvPr id="21551" name="Freeform 47"/>
          <p:cNvSpPr>
            <a:spLocks/>
          </p:cNvSpPr>
          <p:nvPr/>
        </p:nvSpPr>
        <p:spPr bwMode="auto">
          <a:xfrm>
            <a:off x="6934200" y="6096000"/>
            <a:ext cx="152400" cy="76200"/>
          </a:xfrm>
          <a:custGeom>
            <a:avLst/>
            <a:gdLst/>
            <a:ahLst/>
            <a:cxnLst>
              <a:cxn ang="0">
                <a:pos x="0" y="48"/>
              </a:cxn>
              <a:cxn ang="0">
                <a:pos x="48" y="0"/>
              </a:cxn>
              <a:cxn ang="0">
                <a:pos x="96" y="48"/>
              </a:cxn>
              <a:cxn ang="0">
                <a:pos x="48" y="0"/>
              </a:cxn>
              <a:cxn ang="0">
                <a:pos x="96" y="48"/>
              </a:cxn>
            </a:cxnLst>
            <a:rect l="0" t="0" r="r" b="b"/>
            <a:pathLst>
              <a:path w="96" h="48">
                <a:moveTo>
                  <a:pt x="0" y="48"/>
                </a:moveTo>
                <a:cubicBezTo>
                  <a:pt x="16" y="24"/>
                  <a:pt x="32" y="0"/>
                  <a:pt x="48" y="0"/>
                </a:cubicBezTo>
                <a:cubicBezTo>
                  <a:pt x="64" y="0"/>
                  <a:pt x="96" y="48"/>
                  <a:pt x="96" y="48"/>
                </a:cubicBezTo>
                <a:cubicBezTo>
                  <a:pt x="96" y="48"/>
                  <a:pt x="48" y="0"/>
                  <a:pt x="48" y="0"/>
                </a:cubicBezTo>
                <a:cubicBezTo>
                  <a:pt x="48" y="0"/>
                  <a:pt x="88" y="40"/>
                  <a:pt x="96" y="48"/>
                </a:cubicBezTo>
              </a:path>
            </a:pathLst>
          </a:custGeom>
          <a:noFill/>
          <a:ln w="28575" cap="flat" cmpd="sng">
            <a:solidFill>
              <a:srgbClr val="00FF00"/>
            </a:solidFill>
            <a:prstDash val="solid"/>
            <a:miter lim="800000"/>
            <a:headEnd type="none" w="med" len="med"/>
            <a:tailEnd type="none" w="med" len="med"/>
          </a:ln>
          <a:effectLst/>
        </p:spPr>
        <p:txBody>
          <a:bodyPr wrap="none">
            <a:prstTxWarp prst="textNoShape">
              <a:avLst/>
            </a:prstTxWarp>
          </a:bodyPr>
          <a:lstStyle/>
          <a:p>
            <a:endParaRPr lang="en-US"/>
          </a:p>
        </p:txBody>
      </p:sp>
      <p:sp>
        <p:nvSpPr>
          <p:cNvPr id="21552" name="Freeform 48"/>
          <p:cNvSpPr>
            <a:spLocks/>
          </p:cNvSpPr>
          <p:nvPr/>
        </p:nvSpPr>
        <p:spPr bwMode="auto">
          <a:xfrm>
            <a:off x="7315200" y="6096000"/>
            <a:ext cx="152400" cy="76200"/>
          </a:xfrm>
          <a:custGeom>
            <a:avLst/>
            <a:gdLst/>
            <a:ahLst/>
            <a:cxnLst>
              <a:cxn ang="0">
                <a:pos x="0" y="48"/>
              </a:cxn>
              <a:cxn ang="0">
                <a:pos x="48" y="0"/>
              </a:cxn>
              <a:cxn ang="0">
                <a:pos x="96" y="48"/>
              </a:cxn>
              <a:cxn ang="0">
                <a:pos x="48" y="0"/>
              </a:cxn>
              <a:cxn ang="0">
                <a:pos x="96" y="48"/>
              </a:cxn>
            </a:cxnLst>
            <a:rect l="0" t="0" r="r" b="b"/>
            <a:pathLst>
              <a:path w="96" h="48">
                <a:moveTo>
                  <a:pt x="0" y="48"/>
                </a:moveTo>
                <a:cubicBezTo>
                  <a:pt x="16" y="24"/>
                  <a:pt x="32" y="0"/>
                  <a:pt x="48" y="0"/>
                </a:cubicBezTo>
                <a:cubicBezTo>
                  <a:pt x="64" y="0"/>
                  <a:pt x="96" y="48"/>
                  <a:pt x="96" y="48"/>
                </a:cubicBezTo>
                <a:cubicBezTo>
                  <a:pt x="96" y="48"/>
                  <a:pt x="48" y="0"/>
                  <a:pt x="48" y="0"/>
                </a:cubicBezTo>
                <a:cubicBezTo>
                  <a:pt x="48" y="0"/>
                  <a:pt x="88" y="40"/>
                  <a:pt x="96" y="48"/>
                </a:cubicBezTo>
              </a:path>
            </a:pathLst>
          </a:custGeom>
          <a:noFill/>
          <a:ln w="28575" cap="flat" cmpd="sng">
            <a:solidFill>
              <a:srgbClr val="00FF00"/>
            </a:solidFill>
            <a:prstDash val="solid"/>
            <a:miter lim="800000"/>
            <a:headEnd type="none" w="med" len="med"/>
            <a:tailEnd type="none" w="med" len="med"/>
          </a:ln>
          <a:effectLst/>
        </p:spPr>
        <p:txBody>
          <a:bodyPr wrap="none">
            <a:prstTxWarp prst="textNoShape">
              <a:avLst/>
            </a:prstTxWarp>
          </a:bodyPr>
          <a:lstStyle/>
          <a:p>
            <a:endParaRPr lang="en-US"/>
          </a:p>
        </p:txBody>
      </p:sp>
      <p:sp>
        <p:nvSpPr>
          <p:cNvPr id="49" name="TextBox 48"/>
          <p:cNvSpPr txBox="1"/>
          <p:nvPr/>
        </p:nvSpPr>
        <p:spPr>
          <a:xfrm>
            <a:off x="533400" y="6451600"/>
            <a:ext cx="2458225" cy="338554"/>
          </a:xfrm>
          <a:prstGeom prst="rect">
            <a:avLst/>
          </a:prstGeom>
          <a:noFill/>
        </p:spPr>
        <p:txBody>
          <a:bodyPr wrap="none" rtlCol="0">
            <a:spAutoFit/>
          </a:bodyPr>
          <a:lstStyle/>
          <a:p>
            <a:r>
              <a:rPr lang="en-US"/>
              <a:t>Slide from Julia Braverman</a:t>
            </a:r>
          </a:p>
        </p:txBody>
      </p:sp>
      <p:sp>
        <p:nvSpPr>
          <p:cNvPr id="12" name="TextBox 11"/>
          <p:cNvSpPr txBox="1"/>
          <p:nvPr/>
        </p:nvSpPr>
        <p:spPr>
          <a:xfrm rot="16200000">
            <a:off x="3413716" y="3612015"/>
            <a:ext cx="1101834" cy="461665"/>
          </a:xfrm>
          <a:prstGeom prst="rect">
            <a:avLst/>
          </a:prstGeom>
          <a:noFill/>
        </p:spPr>
        <p:txBody>
          <a:bodyPr wrap="none" rtlCol="0">
            <a:spAutoFit/>
          </a:bodyPr>
          <a:lstStyle/>
          <a:p>
            <a:r>
              <a:rPr lang="en-US" sz="2400" dirty="0">
                <a:latin typeface="Calibri"/>
                <a:cs typeface="Calibri"/>
              </a:rPr>
              <a:t>a</a:t>
            </a:r>
            <a:r>
              <a:rPr lang="en-US" sz="2400" dirty="0" smtClean="0">
                <a:latin typeface="Calibri"/>
                <a:cs typeface="Calibri"/>
              </a:rPr>
              <a:t>rousal</a:t>
            </a:r>
            <a:endParaRPr lang="en-US" sz="24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50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07">
                                            <p:txEl>
                                              <p:pRg st="6" end="6"/>
                                            </p:txEl>
                                          </p:spTgt>
                                        </p:tgtEl>
                                        <p:attrNameLst>
                                          <p:attrName>style.visibility</p:attrName>
                                        </p:attrNameLst>
                                      </p:cBhvr>
                                      <p:to>
                                        <p:strVal val="visible"/>
                                      </p:to>
                                    </p:set>
                                  </p:childTnLst>
                                </p:cTn>
                              </p:par>
                              <p:par>
                                <p:cTn id="25" presetID="0" presetClass="path" presetSubtype="0" accel="50000" decel="50000" fill="hold" nodeType="withEffect">
                                  <p:stCondLst>
                                    <p:cond delay="0"/>
                                  </p:stCondLst>
                                  <p:childTnLst>
                                    <p:animMotion origin="layout" path="M -3.33333E-6 -2.48555E-6 L 0.19167 0.19977 " pathEditMode="relative" rAng="0" ptsTypes="AA">
                                      <p:cBhvr>
                                        <p:cTn id="26" dur="2000" fill="hold"/>
                                        <p:tgtEl>
                                          <p:spTgt spid="5"/>
                                        </p:tgtEl>
                                        <p:attrNameLst>
                                          <p:attrName>ppt_x</p:attrName>
                                          <p:attrName>ppt_y</p:attrName>
                                        </p:attrNameLst>
                                      </p:cBhvr>
                                      <p:rCtr x="9600" y="10000"/>
                                    </p:animMotion>
                                  </p:childTnLst>
                                </p:cTn>
                              </p:par>
                              <p:par>
                                <p:cTn id="27" presetID="0" presetClass="path" presetSubtype="0" accel="50000" decel="50000" fill="hold" nodeType="withEffect">
                                  <p:stCondLst>
                                    <p:cond delay="0"/>
                                  </p:stCondLst>
                                  <p:childTnLst>
                                    <p:animMotion origin="layout" path="M 0.0 -4.21965E-6 L -0.15 -0.11098 " pathEditMode="relative" rAng="0" ptsTypes="AA">
                                      <p:cBhvr>
                                        <p:cTn id="28" dur="2000" fill="hold"/>
                                        <p:tgtEl>
                                          <p:spTgt spid="4"/>
                                        </p:tgtEl>
                                        <p:attrNameLst>
                                          <p:attrName>ppt_x</p:attrName>
                                          <p:attrName>ppt_y</p:attrName>
                                        </p:attrNameLst>
                                      </p:cBhvr>
                                      <p:rCtr x="-7500" y="-5500"/>
                                    </p:animMotion>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5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5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5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5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5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5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p:bldP spid="21545" grpId="0" animBg="1"/>
      <p:bldP spid="21546" grpId="0" animBg="1"/>
      <p:bldP spid="21547" grpId="0" animBg="1"/>
      <p:bldP spid="21548" grpId="0" animBg="1"/>
      <p:bldP spid="21549" grpId="0" animBg="1"/>
      <p:bldP spid="21550" grpId="0" animBg="1"/>
      <p:bldP spid="21551" grpId="0" animBg="1"/>
      <p:bldP spid="2155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Turns and Breath groups</a:t>
            </a:r>
            <a:endParaRPr lang="en-US" dirty="0"/>
          </a:p>
        </p:txBody>
      </p:sp>
      <p:sp>
        <p:nvSpPr>
          <p:cNvPr id="3" name="Content Placeholder 2"/>
          <p:cNvSpPr>
            <a:spLocks noGrp="1"/>
          </p:cNvSpPr>
          <p:nvPr>
            <p:ph sz="quarter" idx="1"/>
          </p:nvPr>
        </p:nvSpPr>
        <p:spPr/>
        <p:txBody>
          <a:bodyPr/>
          <a:lstStyle/>
          <a:p>
            <a:r>
              <a:rPr lang="en-US" dirty="0" smtClean="0"/>
              <a:t>Turns were very long</a:t>
            </a:r>
          </a:p>
          <a:p>
            <a:r>
              <a:rPr lang="en-US" dirty="0" smtClean="0"/>
              <a:t>All features also extracted over breath groups</a:t>
            </a:r>
          </a:p>
          <a:p>
            <a:r>
              <a:rPr lang="en-US" dirty="0" smtClean="0"/>
              <a:t>Data was labeled only for turns, so use BG as feature</a:t>
            </a:r>
          </a:p>
          <a:p>
            <a:pPr lvl="1"/>
            <a:r>
              <a:rPr lang="en-US" dirty="0" smtClean="0"/>
              <a:t>45 features from first, last and longest BG</a:t>
            </a:r>
          </a:p>
          <a:p>
            <a:pPr lvl="1"/>
            <a:endParaRPr lang="en-US" dirty="0" smtClean="0"/>
          </a:p>
        </p:txBody>
      </p:sp>
      <p:pic>
        <p:nvPicPr>
          <p:cNvPr id="4" name="Picture 3" descr="bg.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476204"/>
            <a:ext cx="5181600" cy="3381796"/>
          </a:xfrm>
          <a:prstGeom prst="rect">
            <a:avLst/>
          </a:prstGeom>
        </p:spPr>
      </p:pic>
    </p:spTree>
    <p:extLst>
      <p:ext uri="{BB962C8B-B14F-4D97-AF65-F5344CB8AC3E}">
        <p14:creationId xmlns:p14="http://schemas.microsoft.com/office/powerpoint/2010/main" val="1042397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4"/>
          <p:cNvSpPr>
            <a:spLocks noGrp="1" noChangeArrowheads="1"/>
          </p:cNvSpPr>
          <p:nvPr>
            <p:ph type="title"/>
          </p:nvPr>
        </p:nvSpPr>
        <p:spPr>
          <a:xfrm>
            <a:off x="0" y="274639"/>
            <a:ext cx="8686800" cy="639761"/>
          </a:xfrm>
        </p:spPr>
        <p:txBody>
          <a:bodyPr/>
          <a:lstStyle/>
          <a:p>
            <a:r>
              <a:rPr lang="en-US" dirty="0" err="1" smtClean="0"/>
              <a:t>Liscombe</a:t>
            </a:r>
            <a:r>
              <a:rPr lang="en-US" dirty="0" smtClean="0"/>
              <a:t> et al: </a:t>
            </a:r>
            <a:r>
              <a:rPr lang="en-US" dirty="0" err="1" smtClean="0"/>
              <a:t>ITSpoke</a:t>
            </a:r>
            <a:r>
              <a:rPr lang="en-US" dirty="0" smtClean="0"/>
              <a:t> Experiment</a:t>
            </a:r>
            <a:endParaRPr lang="en-US" dirty="0"/>
          </a:p>
        </p:txBody>
      </p:sp>
      <p:sp>
        <p:nvSpPr>
          <p:cNvPr id="138244" name="Rectangle 5"/>
          <p:cNvSpPr>
            <a:spLocks noGrp="1" noChangeArrowheads="1"/>
          </p:cNvSpPr>
          <p:nvPr>
            <p:ph sz="quarter" idx="1"/>
          </p:nvPr>
        </p:nvSpPr>
        <p:spPr/>
        <p:txBody>
          <a:bodyPr/>
          <a:lstStyle/>
          <a:p>
            <a:r>
              <a:rPr lang="en-US" dirty="0" smtClean="0"/>
              <a:t>Human-Human Corpus</a:t>
            </a:r>
          </a:p>
          <a:p>
            <a:r>
              <a:rPr lang="en-US" dirty="0" err="1" smtClean="0"/>
              <a:t>AdaBoost</a:t>
            </a:r>
            <a:r>
              <a:rPr lang="en-US" dirty="0" smtClean="0"/>
              <a:t>(C4.5) 90/10 split in WEKA</a:t>
            </a:r>
          </a:p>
          <a:p>
            <a:r>
              <a:rPr lang="en-US" dirty="0" smtClean="0"/>
              <a:t>Classes: Uncertain </a:t>
            </a:r>
            <a:r>
              <a:rPr lang="en-US" dirty="0" err="1" smtClean="0"/>
              <a:t>vs</a:t>
            </a:r>
            <a:r>
              <a:rPr lang="en-US" dirty="0" smtClean="0"/>
              <a:t> Certain </a:t>
            </a:r>
            <a:r>
              <a:rPr lang="en-US" dirty="0" err="1" smtClean="0"/>
              <a:t>vs</a:t>
            </a:r>
            <a:r>
              <a:rPr lang="en-US" dirty="0" smtClean="0"/>
              <a:t> Neutral</a:t>
            </a:r>
          </a:p>
          <a:p>
            <a:r>
              <a:rPr lang="en-US" dirty="0" smtClean="0"/>
              <a:t>Results:</a:t>
            </a:r>
            <a:endParaRPr lang="en-US" dirty="0"/>
          </a:p>
        </p:txBody>
      </p:sp>
      <p:sp>
        <p:nvSpPr>
          <p:cNvPr id="138242" name="Footer Placeholder 3"/>
          <p:cNvSpPr>
            <a:spLocks noGrp="1"/>
          </p:cNvSpPr>
          <p:nvPr>
            <p:ph type="ftr" sz="quarter" idx="4294967295"/>
          </p:nvPr>
        </p:nvSpPr>
        <p:spPr>
          <a:xfrm>
            <a:off x="0" y="6477000"/>
            <a:ext cx="3581400" cy="381000"/>
          </a:xfrm>
          <a:prstGeom prst="rect">
            <a:avLst/>
          </a:prstGeom>
          <a:noFill/>
        </p:spPr>
        <p:txBody>
          <a:bodyPr/>
          <a:lstStyle/>
          <a:p>
            <a:r>
              <a:rPr lang="en-US" sz="1400"/>
              <a:t>Slide from Jackson Liscombe</a:t>
            </a:r>
          </a:p>
        </p:txBody>
      </p:sp>
      <p:graphicFrame>
        <p:nvGraphicFramePr>
          <p:cNvPr id="1535004" name="Group 28"/>
          <p:cNvGraphicFramePr>
            <a:graphicFrameLocks noGrp="1"/>
          </p:cNvGraphicFramePr>
          <p:nvPr/>
        </p:nvGraphicFramePr>
        <p:xfrm>
          <a:off x="3048000" y="3665538"/>
          <a:ext cx="4419600" cy="1355726"/>
        </p:xfrm>
        <a:graphic>
          <a:graphicData uri="http://schemas.openxmlformats.org/drawingml/2006/table">
            <a:tbl>
              <a:tblPr/>
              <a:tblGrid>
                <a:gridCol w="2438400"/>
                <a:gridCol w="1981200"/>
              </a:tblGrid>
              <a:tr h="452438">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800" b="1" i="0" u="none" strike="noStrike" cap="none" normalizeH="0" baseline="0">
                          <a:ln>
                            <a:noFill/>
                          </a:ln>
                          <a:solidFill>
                            <a:srgbClr val="5400A8"/>
                          </a:solidFill>
                          <a:effectLst/>
                          <a:latin typeface="Tahoma" charset="0"/>
                        </a:rPr>
                        <a:t>Features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800" b="1" i="0" u="none" strike="noStrike" cap="none" normalizeH="0" baseline="0">
                          <a:ln>
                            <a:noFill/>
                          </a:ln>
                          <a:solidFill>
                            <a:srgbClr val="5400A8"/>
                          </a:solidFill>
                          <a:effectLst/>
                          <a:latin typeface="Tahoma" charset="0"/>
                        </a:rPr>
                        <a:t>Accuracy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800" b="0" i="0" u="none" strike="noStrike" cap="none" normalizeH="0" baseline="0">
                          <a:ln>
                            <a:noFill/>
                          </a:ln>
                          <a:solidFill>
                            <a:srgbClr val="5400A8"/>
                          </a:solidFill>
                          <a:effectLst/>
                          <a:latin typeface="Tahoma" charset="0"/>
                        </a:rPr>
                        <a:t>Baseline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800" b="0" i="0" u="none" strike="noStrike" cap="none" normalizeH="0" baseline="0">
                          <a:ln>
                            <a:noFill/>
                          </a:ln>
                          <a:solidFill>
                            <a:srgbClr val="5400A8"/>
                          </a:solidFill>
                          <a:effectLst/>
                          <a:latin typeface="Tahoma" charset="0"/>
                        </a:rPr>
                        <a:t>66%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800" b="0" i="0" u="none" strike="noStrike" cap="none" normalizeH="0" baseline="0">
                          <a:ln>
                            <a:noFill/>
                          </a:ln>
                          <a:solidFill>
                            <a:srgbClr val="5400A8"/>
                          </a:solidFill>
                          <a:effectLst/>
                          <a:latin typeface="Tahoma" charset="0"/>
                        </a:rPr>
                        <a:t>Acoustic-prosodic</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800" b="0" i="0" u="none" strike="noStrike" cap="none" normalizeH="0" baseline="0">
                          <a:ln>
                            <a:noFill/>
                          </a:ln>
                          <a:solidFill>
                            <a:srgbClr val="5400A8"/>
                          </a:solidFill>
                          <a:effectLst/>
                          <a:latin typeface="Tahoma" charset="0"/>
                        </a:rPr>
                        <a:t>75%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a:off x="-1168400" y="558800"/>
            <a:ext cx="184666" cy="338554"/>
          </a:xfrm>
          <a:prstGeom prst="rect">
            <a:avLst/>
          </a:prstGeom>
          <a:noFill/>
        </p:spPr>
        <p:txBody>
          <a:bodyPr wrap="none" rtlCol="0">
            <a:spAutoFit/>
          </a:bodyPr>
          <a:lstStyle/>
          <a:p>
            <a:endParaRPr lang="en-US"/>
          </a:p>
        </p:txBody>
      </p:sp>
    </p:spTree>
  </p:cSld>
  <p:clrMapOvr>
    <a:masterClrMapping/>
  </p:clrMapOvr>
  <p:transition advTm="42912"/>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9"/>
            <a:ext cx="8305800" cy="639761"/>
          </a:xfrm>
        </p:spPr>
        <p:txBody>
          <a:bodyPr/>
          <a:lstStyle/>
          <a:p>
            <a:r>
              <a:rPr lang="en-US" sz="3200" dirty="0" smtClean="0"/>
              <a:t>A tutorial system that adapts to uncertainty</a:t>
            </a:r>
            <a:endParaRPr lang="en-US" sz="3200" dirty="0"/>
          </a:p>
        </p:txBody>
      </p:sp>
      <p:sp>
        <p:nvSpPr>
          <p:cNvPr id="3" name="Content Placeholder 2"/>
          <p:cNvSpPr>
            <a:spLocks noGrp="1"/>
          </p:cNvSpPr>
          <p:nvPr>
            <p:ph sz="quarter" idx="1"/>
          </p:nvPr>
        </p:nvSpPr>
        <p:spPr>
          <a:xfrm>
            <a:off x="457200" y="1066800"/>
            <a:ext cx="7772400" cy="4572000"/>
          </a:xfrm>
        </p:spPr>
        <p:txBody>
          <a:bodyPr/>
          <a:lstStyle/>
          <a:p>
            <a:pPr marL="0" indent="0">
              <a:buNone/>
            </a:pPr>
            <a:r>
              <a:rPr lang="en-US" sz="1400" dirty="0"/>
              <a:t>Forbes-Riley, Kate, and Diane </a:t>
            </a:r>
            <a:r>
              <a:rPr lang="en-US" sz="1400" dirty="0" err="1"/>
              <a:t>Litman</a:t>
            </a:r>
            <a:r>
              <a:rPr lang="en-US" sz="1400" dirty="0"/>
              <a:t>. "Benefits and challenges of real-time uncertainty detection and adaptation in a spoken dialogue computer tutor." Speech Communication 53, no. 9 (2011): 1115-1136.</a:t>
            </a:r>
          </a:p>
          <a:p>
            <a:endParaRPr lang="en-US" dirty="0"/>
          </a:p>
        </p:txBody>
      </p:sp>
      <p:pic>
        <p:nvPicPr>
          <p:cNvPr id="4" name="Picture 3" descr="adaptiv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1824279"/>
            <a:ext cx="9423400" cy="5008321"/>
          </a:xfrm>
          <a:prstGeom prst="rect">
            <a:avLst/>
          </a:prstGeom>
        </p:spPr>
      </p:pic>
    </p:spTree>
    <p:extLst>
      <p:ext uri="{BB962C8B-B14F-4D97-AF65-F5344CB8AC3E}">
        <p14:creationId xmlns:p14="http://schemas.microsoft.com/office/powerpoint/2010/main" val="3412730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for uncertainty</a:t>
            </a:r>
            <a:endParaRPr lang="en-US" dirty="0"/>
          </a:p>
        </p:txBody>
      </p:sp>
      <p:sp>
        <p:nvSpPr>
          <p:cNvPr id="5" name="Content Placeholder 4"/>
          <p:cNvSpPr>
            <a:spLocks noGrp="1"/>
          </p:cNvSpPr>
          <p:nvPr>
            <p:ph sz="quarter" idx="1"/>
          </p:nvPr>
        </p:nvSpPr>
        <p:spPr/>
        <p:txBody>
          <a:bodyPr/>
          <a:lstStyle/>
          <a:p>
            <a:r>
              <a:rPr lang="en-US" dirty="0" smtClean="0"/>
              <a:t>a</a:t>
            </a:r>
            <a:endParaRPr lang="en-US" dirty="0"/>
          </a:p>
        </p:txBody>
      </p:sp>
      <p:pic>
        <p:nvPicPr>
          <p:cNvPr id="6" name="Picture 5" descr="litman.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4000"/>
            <a:ext cx="8153400" cy="5259548"/>
          </a:xfrm>
          <a:prstGeom prst="rect">
            <a:avLst/>
          </a:prstGeom>
        </p:spPr>
      </p:pic>
    </p:spTree>
    <p:extLst>
      <p:ext uri="{BB962C8B-B14F-4D97-AF65-F5344CB8AC3E}">
        <p14:creationId xmlns:p14="http://schemas.microsoft.com/office/powerpoint/2010/main" val="2328826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5" name="Content Placeholder 4"/>
          <p:cNvSpPr>
            <a:spLocks noGrp="1"/>
          </p:cNvSpPr>
          <p:nvPr>
            <p:ph sz="quarter" idx="1"/>
          </p:nvPr>
        </p:nvSpPr>
        <p:spPr/>
        <p:txBody>
          <a:bodyPr/>
          <a:lstStyle/>
          <a:p>
            <a:r>
              <a:rPr lang="en-US" dirty="0" smtClean="0"/>
              <a:t>Uncertainty is very hard to detect</a:t>
            </a:r>
          </a:p>
          <a:p>
            <a:r>
              <a:rPr lang="en-US" dirty="0" smtClean="0"/>
              <a:t>Certainty is easier</a:t>
            </a:r>
          </a:p>
          <a:p>
            <a:r>
              <a:rPr lang="en-US" dirty="0" smtClean="0"/>
              <a:t>Even so, the system improved learner outcomes</a:t>
            </a:r>
            <a:endParaRPr lang="en-US" dirty="0"/>
          </a:p>
        </p:txBody>
      </p:sp>
    </p:spTree>
    <p:extLst>
      <p:ext uri="{BB962C8B-B14F-4D97-AF65-F5344CB8AC3E}">
        <p14:creationId xmlns:p14="http://schemas.microsoft.com/office/powerpoint/2010/main" val="3533187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92161"/>
          </a:xfrm>
        </p:spPr>
        <p:txBody>
          <a:bodyPr/>
          <a:lstStyle/>
          <a:p>
            <a:r>
              <a:rPr lang="en-US" dirty="0" smtClean="0"/>
              <a:t>Disengagement in </a:t>
            </a:r>
            <a:r>
              <a:rPr lang="en-US" dirty="0" err="1" smtClean="0"/>
              <a:t>ITSpoke</a:t>
            </a:r>
            <a:r>
              <a:rPr lang="en-US" dirty="0" smtClean="0"/>
              <a:t> 2</a:t>
            </a:r>
            <a:endParaRPr lang="en-US" dirty="0"/>
          </a:p>
        </p:txBody>
      </p:sp>
      <p:sp>
        <p:nvSpPr>
          <p:cNvPr id="3" name="Content Placeholder 2"/>
          <p:cNvSpPr>
            <a:spLocks noGrp="1"/>
          </p:cNvSpPr>
          <p:nvPr>
            <p:ph sz="quarter" idx="1"/>
          </p:nvPr>
        </p:nvSpPr>
        <p:spPr>
          <a:xfrm>
            <a:off x="914400" y="1219200"/>
            <a:ext cx="8077200" cy="4572000"/>
          </a:xfrm>
        </p:spPr>
        <p:txBody>
          <a:bodyPr/>
          <a:lstStyle/>
          <a:p>
            <a:pPr marL="0" indent="0">
              <a:buNone/>
            </a:pPr>
            <a:r>
              <a:rPr lang="en-US" sz="1800" dirty="0"/>
              <a:t>Kate Forbes-Riley, Diane </a:t>
            </a:r>
            <a:r>
              <a:rPr lang="en-US" sz="1800" dirty="0" err="1"/>
              <a:t>Litman</a:t>
            </a:r>
            <a:r>
              <a:rPr lang="en-US" sz="1800" dirty="0"/>
              <a:t>, Heather Friedberg, Joanna Drummond. 2012.  Intrinsic and Extrinsic Evaluation of an Automatic User Disengagement Detector for an Uncertainty-Adaptive Spoken Dialogue System.  NAACL 2012.</a:t>
            </a:r>
          </a:p>
        </p:txBody>
      </p:sp>
      <p:pic>
        <p:nvPicPr>
          <p:cNvPr id="4" name="Picture 3" descr="itspok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0" y="2362200"/>
            <a:ext cx="5664200" cy="4514536"/>
          </a:xfrm>
          <a:prstGeom prst="rect">
            <a:avLst/>
          </a:prstGeom>
        </p:spPr>
      </p:pic>
    </p:spTree>
    <p:extLst>
      <p:ext uri="{BB962C8B-B14F-4D97-AF65-F5344CB8AC3E}">
        <p14:creationId xmlns:p14="http://schemas.microsoft.com/office/powerpoint/2010/main" val="3038988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92161"/>
          </a:xfrm>
        </p:spPr>
        <p:txBody>
          <a:bodyPr/>
          <a:lstStyle/>
          <a:p>
            <a:r>
              <a:rPr lang="en-US" dirty="0" smtClean="0"/>
              <a:t>Disengagement Features</a:t>
            </a:r>
            <a:endParaRPr lang="en-US" dirty="0"/>
          </a:p>
        </p:txBody>
      </p:sp>
      <p:pic>
        <p:nvPicPr>
          <p:cNvPr id="6" name="Picture 5" descr="disen.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066800"/>
            <a:ext cx="5010261" cy="4622800"/>
          </a:xfrm>
          <a:prstGeom prst="rect">
            <a:avLst/>
          </a:prstGeom>
        </p:spPr>
      </p:pic>
      <p:sp>
        <p:nvSpPr>
          <p:cNvPr id="8" name="TextBox 7"/>
          <p:cNvSpPr txBox="1"/>
          <p:nvPr/>
        </p:nvSpPr>
        <p:spPr>
          <a:xfrm>
            <a:off x="0" y="5638800"/>
            <a:ext cx="8991600" cy="1200328"/>
          </a:xfrm>
          <a:prstGeom prst="rect">
            <a:avLst/>
          </a:prstGeom>
          <a:noFill/>
        </p:spPr>
        <p:txBody>
          <a:bodyPr wrap="square" rtlCol="0">
            <a:spAutoFit/>
          </a:bodyPr>
          <a:lstStyle/>
          <a:p>
            <a:r>
              <a:rPr lang="en-US" sz="2400" dirty="0" smtClean="0">
                <a:latin typeface="Calibri"/>
                <a:cs typeface="Calibri"/>
              </a:rPr>
              <a:t>Upper level of tree consists entirely of prosody, question name/depth</a:t>
            </a:r>
          </a:p>
          <a:p>
            <a:r>
              <a:rPr lang="en-US" sz="2400" dirty="0" smtClean="0">
                <a:latin typeface="Calibri"/>
                <a:cs typeface="Calibri"/>
              </a:rPr>
              <a:t>Most important feature: Pause prior to start of turn </a:t>
            </a:r>
          </a:p>
          <a:p>
            <a:r>
              <a:rPr lang="en-US" sz="2400" dirty="0">
                <a:latin typeface="Calibri"/>
                <a:cs typeface="Calibri"/>
              </a:rPr>
              <a:t>	</a:t>
            </a:r>
            <a:r>
              <a:rPr lang="en-US" sz="2400" dirty="0" smtClean="0">
                <a:latin typeface="Calibri"/>
                <a:cs typeface="Calibri"/>
              </a:rPr>
              <a:t>&lt;250ms means disengagement!!!!</a:t>
            </a:r>
            <a:endParaRPr lang="en-US" sz="2400" dirty="0">
              <a:latin typeface="Calibri"/>
              <a:cs typeface="Calibri"/>
            </a:endParaRPr>
          </a:p>
        </p:txBody>
      </p:sp>
    </p:spTree>
    <p:extLst>
      <p:ext uri="{BB962C8B-B14F-4D97-AF65-F5344CB8AC3E}">
        <p14:creationId xmlns:p14="http://schemas.microsoft.com/office/powerpoint/2010/main" val="184568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Picture 2"/>
          <p:cNvPicPr>
            <a:picLocks noGrp="1" noChangeAspect="1" noChangeArrowheads="1"/>
          </p:cNvPicPr>
          <p:nvPr>
            <p:ph/>
          </p:nvPr>
        </p:nvPicPr>
        <p:blipFill rotWithShape="1">
          <a:blip r:embed="rId9"/>
          <a:srcRect l="2714" r="4808"/>
          <a:stretch/>
        </p:blipFill>
        <p:spPr>
          <a:xfrm>
            <a:off x="228600" y="152400"/>
            <a:ext cx="8763000" cy="6120471"/>
          </a:xfrm>
        </p:spPr>
      </p:pic>
      <p:sp>
        <p:nvSpPr>
          <p:cNvPr id="121858" name="Footer Placeholder 2"/>
          <p:cNvSpPr>
            <a:spLocks noGrp="1"/>
          </p:cNvSpPr>
          <p:nvPr>
            <p:ph type="ftr" sz="quarter" idx="4294967295"/>
          </p:nvPr>
        </p:nvSpPr>
        <p:spPr>
          <a:xfrm>
            <a:off x="0" y="6400800"/>
            <a:ext cx="5181600" cy="457200"/>
          </a:xfrm>
          <a:prstGeom prst="rect">
            <a:avLst/>
          </a:prstGeom>
          <a:noFill/>
        </p:spPr>
        <p:txBody>
          <a:bodyPr/>
          <a:lstStyle/>
          <a:p>
            <a:r>
              <a:rPr lang="en-US"/>
              <a:t>Slide from Jackson Liscombe</a:t>
            </a:r>
          </a:p>
        </p:txBody>
      </p:sp>
      <p:pic>
        <p:nvPicPr>
          <p:cNvPr id="1597443" name="Picture 3">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10"/>
          <a:srcRect/>
          <a:stretch>
            <a:fillRect/>
          </a:stretch>
        </p:blipFill>
        <p:spPr bwMode="auto">
          <a:xfrm>
            <a:off x="1524000" y="3937000"/>
            <a:ext cx="406400" cy="406400"/>
          </a:xfrm>
          <a:prstGeom prst="rect">
            <a:avLst/>
          </a:prstGeom>
          <a:noFill/>
          <a:ln w="9525">
            <a:noFill/>
            <a:miter lim="800000"/>
            <a:headEnd/>
            <a:tailEnd/>
          </a:ln>
        </p:spPr>
      </p:pic>
      <p:pic>
        <p:nvPicPr>
          <p:cNvPr id="1597444" name="Picture 4">
            <a:hlinkClick r:id="" action="ppaction://media"/>
          </p:cNvPr>
          <p:cNvPicPr>
            <a:picLocks noRot="1" noChangeAspect="1" noChangeArrowheads="1"/>
          </p:cNvPicPr>
          <p:nvPr>
            <a:audioFile r:link="rId4"/>
            <p:extLst>
              <p:ext uri="{DAA4B4D4-6D71-4841-9C94-3DE7FCFB9230}">
                <p14:media xmlns:p14="http://schemas.microsoft.com/office/powerpoint/2010/main" r:embed="rId3"/>
              </p:ext>
            </p:extLst>
          </p:nvPr>
        </p:nvPicPr>
        <p:blipFill>
          <a:blip r:embed="rId10"/>
          <a:srcRect/>
          <a:stretch>
            <a:fillRect/>
          </a:stretch>
        </p:blipFill>
        <p:spPr bwMode="auto">
          <a:xfrm>
            <a:off x="2565400" y="3937000"/>
            <a:ext cx="406400" cy="406400"/>
          </a:xfrm>
          <a:prstGeom prst="rect">
            <a:avLst/>
          </a:prstGeom>
          <a:noFill/>
          <a:ln w="9525">
            <a:noFill/>
            <a:miter lim="800000"/>
            <a:headEnd/>
            <a:tailEnd/>
          </a:ln>
        </p:spPr>
      </p:pic>
      <p:pic>
        <p:nvPicPr>
          <p:cNvPr id="1597445" name="Picture 5">
            <a:hlinkClick r:id="" action="ppaction://media"/>
          </p:cNvPr>
          <p:cNvPicPr>
            <a:picLocks noRot="1" noChangeAspect="1" noChangeArrowheads="1"/>
          </p:cNvPicPr>
          <p:nvPr>
            <a:audioFile r:link="rId6"/>
            <p:extLst>
              <p:ext uri="{DAA4B4D4-6D71-4841-9C94-3DE7FCFB9230}">
                <p14:media xmlns:p14="http://schemas.microsoft.com/office/powerpoint/2010/main" r:embed="rId5"/>
              </p:ext>
            </p:extLst>
          </p:nvPr>
        </p:nvPicPr>
        <p:blipFill>
          <a:blip r:embed="rId10"/>
          <a:srcRect/>
          <a:stretch>
            <a:fillRect/>
          </a:stretch>
        </p:blipFill>
        <p:spPr bwMode="auto">
          <a:xfrm>
            <a:off x="3581400" y="3937000"/>
            <a:ext cx="406400" cy="406400"/>
          </a:xfrm>
          <a:prstGeom prst="rect">
            <a:avLst/>
          </a:prstGeom>
          <a:noFill/>
          <a:ln w="9525">
            <a:noFill/>
            <a:miter lim="800000"/>
            <a:headEnd/>
            <a:tailEnd/>
          </a:ln>
        </p:spPr>
      </p:pic>
      <p:sp>
        <p:nvSpPr>
          <p:cNvPr id="121863" name="Text Box 6"/>
          <p:cNvSpPr txBox="1">
            <a:spLocks noChangeArrowheads="1"/>
          </p:cNvSpPr>
          <p:nvPr/>
        </p:nvSpPr>
        <p:spPr bwMode="auto">
          <a:xfrm>
            <a:off x="1524000" y="4419600"/>
            <a:ext cx="2455863" cy="396875"/>
          </a:xfrm>
          <a:prstGeom prst="rect">
            <a:avLst/>
          </a:prstGeom>
          <a:noFill/>
          <a:ln w="9525">
            <a:noFill/>
            <a:miter lim="800000"/>
            <a:headEnd/>
            <a:tailEnd/>
          </a:ln>
        </p:spPr>
        <p:txBody>
          <a:bodyPr wrap="none">
            <a:prstTxWarp prst="textNoShape">
              <a:avLst/>
            </a:prstTxWarp>
            <a:spAutoFit/>
          </a:bodyPr>
          <a:lstStyle/>
          <a:p>
            <a:pPr eaLnBrk="0" hangingPunct="0"/>
            <a:r>
              <a:rPr lang="en-US" sz="2000">
                <a:solidFill>
                  <a:schemeClr val="bg2"/>
                </a:solidFill>
                <a:latin typeface="Times" charset="0"/>
              </a:rPr>
              <a:t>[pr01_sess00_prob58]</a:t>
            </a:r>
            <a:endParaRPr lang="en-US" sz="2400">
              <a:latin typeface="Times" charset="0"/>
            </a:endParaRPr>
          </a:p>
        </p:txBody>
      </p:sp>
    </p:spTree>
  </p:cSld>
  <p:clrMapOvr>
    <a:masterClrMapping/>
  </p:clrMapOvr>
  <p:transition advTm="18144"/>
  <p:timing>
    <p:tnLst>
      <p:par>
        <p:cTn id="1" dur="indefinite" restart="never" nodeType="tmRoot">
          <p:childTnLst>
            <p:seq concurrent="1" nextAc="seek">
              <p:cTn id="2" restart="whenNotActive" fill="hold" evtFilter="cancelBubble" nodeType="interactiveSeq">
                <p:stCondLst>
                  <p:cond evt="onClick" delay="0">
                    <p:tgtEl>
                      <p:spTgt spid="159744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54" fill="hold"/>
                                        <p:tgtEl>
                                          <p:spTgt spid="1597443"/>
                                        </p:tgtEl>
                                      </p:cBhvr>
                                    </p:cmd>
                                  </p:childTnLst>
                                </p:cTn>
                              </p:par>
                            </p:childTnLst>
                          </p:cTn>
                        </p:par>
                      </p:childTnLst>
                    </p:cTn>
                  </p:par>
                </p:childTnLst>
              </p:cTn>
              <p:nextCondLst>
                <p:cond evt="onClick" delay="0">
                  <p:tgtEl>
                    <p:spTgt spid="159744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597443"/>
                </p:tgtEl>
              </p:cMediaNode>
            </p:audio>
            <p:seq concurrent="1" nextAc="seek">
              <p:cTn id="8" restart="whenNotActive" fill="hold" evtFilter="cancelBubble" nodeType="interactiveSeq">
                <p:stCondLst>
                  <p:cond evt="onClick" delay="0">
                    <p:tgtEl>
                      <p:spTgt spid="159744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575" fill="hold"/>
                                        <p:tgtEl>
                                          <p:spTgt spid="1597444"/>
                                        </p:tgtEl>
                                      </p:cBhvr>
                                    </p:cmd>
                                  </p:childTnLst>
                                </p:cTn>
                              </p:par>
                            </p:childTnLst>
                          </p:cTn>
                        </p:par>
                      </p:childTnLst>
                    </p:cTn>
                  </p:par>
                </p:childTnLst>
              </p:cTn>
              <p:nextCondLst>
                <p:cond evt="onClick" delay="0">
                  <p:tgtEl>
                    <p:spTgt spid="1597444"/>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597444"/>
                </p:tgtEl>
              </p:cMediaNode>
            </p:audio>
            <p:seq concurrent="1" nextAc="seek">
              <p:cTn id="14" restart="whenNotActive" fill="hold" evtFilter="cancelBubble" nodeType="interactiveSeq">
                <p:stCondLst>
                  <p:cond evt="onClick" delay="0">
                    <p:tgtEl>
                      <p:spTgt spid="159744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568" fill="hold"/>
                                        <p:tgtEl>
                                          <p:spTgt spid="1597445"/>
                                        </p:tgtEl>
                                      </p:cBhvr>
                                    </p:cmd>
                                  </p:childTnLst>
                                </p:cTn>
                              </p:par>
                            </p:childTnLst>
                          </p:cTn>
                        </p:par>
                      </p:childTnLst>
                    </p:cTn>
                  </p:par>
                </p:childTnLst>
              </p:cTn>
              <p:nextCondLst>
                <p:cond evt="onClick" delay="0">
                  <p:tgtEl>
                    <p:spTgt spid="1597445"/>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1597445"/>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Scherer summary:</a:t>
            </a:r>
            <a:r>
              <a:rPr lang="en-US" dirty="0"/>
              <a:t/>
            </a:r>
            <a:br>
              <a:rPr lang="en-US" dirty="0"/>
            </a:br>
            <a:r>
              <a:rPr lang="en-US" dirty="0"/>
              <a:t>P</a:t>
            </a:r>
            <a:r>
              <a:rPr lang="en-US" dirty="0" smtClean="0"/>
              <a:t>rosodic features for emotion</a:t>
            </a:r>
            <a:endParaRPr lang="en-US" dirty="0"/>
          </a:p>
        </p:txBody>
      </p:sp>
      <p:pic>
        <p:nvPicPr>
          <p:cNvPr id="6" name="Content Placeholder 5" descr="scherer1.tiff"/>
          <p:cNvPicPr>
            <a:picLocks noGrp="1" noChangeAspect="1"/>
          </p:cNvPicPr>
          <p:nvPr>
            <p:ph sz="quarter" idx="1"/>
          </p:nvPr>
        </p:nvPicPr>
        <p:blipFill rotWithShape="1">
          <a:blip r:embed="rId2"/>
          <a:srcRect l="1287" t="514" r="907" b="1122"/>
          <a:stretch/>
        </p:blipFill>
        <p:spPr>
          <a:xfrm>
            <a:off x="38100" y="2209800"/>
            <a:ext cx="9163922" cy="1905000"/>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Interpersonal stance</a:t>
            </a:r>
            <a:endParaRPr lang="en-US" dirty="0"/>
          </a:p>
        </p:txBody>
      </p:sp>
      <p:sp>
        <p:nvSpPr>
          <p:cNvPr id="3" name="Content Placeholder 2"/>
          <p:cNvSpPr>
            <a:spLocks noGrp="1"/>
          </p:cNvSpPr>
          <p:nvPr>
            <p:ph sz="quarter" idx="1"/>
          </p:nvPr>
        </p:nvSpPr>
        <p:spPr/>
        <p:txBody>
          <a:bodyPr/>
          <a:lstStyle/>
          <a:p>
            <a:endParaRPr lang="en-US"/>
          </a:p>
        </p:txBody>
      </p:sp>
      <p:sp>
        <p:nvSpPr>
          <p:cNvPr id="4" name="Content Placeholder 3"/>
          <p:cNvSpPr>
            <a:spLocks noGrp="1"/>
          </p:cNvSpPr>
          <p:nvPr>
            <p:ph sz="quarter" idx="2"/>
          </p:nvPr>
        </p:nvSpPr>
        <p:spPr/>
        <p:txBody>
          <a:bodyPr/>
          <a:lstStyle/>
          <a:p>
            <a:endParaRPr lang="en-US"/>
          </a:p>
        </p:txBody>
      </p:sp>
    </p:spTree>
    <p:extLst>
      <p:ext uri="{BB962C8B-B14F-4D97-AF65-F5344CB8AC3E}">
        <p14:creationId xmlns:p14="http://schemas.microsoft.com/office/powerpoint/2010/main" val="577204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914400" y="274639"/>
            <a:ext cx="7772400" cy="749299"/>
          </a:xfrm>
        </p:spPr>
        <p:txBody>
          <a:bodyPr/>
          <a:lstStyle/>
          <a:p>
            <a:r>
              <a:rPr lang="en-US" smtClean="0"/>
              <a:t>Image from Russell 1997</a:t>
            </a:r>
            <a:endParaRPr lang="en-US"/>
          </a:p>
        </p:txBody>
      </p:sp>
      <p:sp>
        <p:nvSpPr>
          <p:cNvPr id="14" name="Slide Number Placeholder 5"/>
          <p:cNvSpPr>
            <a:spLocks noGrp="1"/>
          </p:cNvSpPr>
          <p:nvPr>
            <p:ph type="sldNum" sz="quarter" idx="4294967295"/>
          </p:nvPr>
        </p:nvSpPr>
        <p:spPr>
          <a:xfrm>
            <a:off x="0" y="6210300"/>
            <a:ext cx="457200" cy="457200"/>
          </a:xfrm>
          <a:prstGeom prst="ellipse">
            <a:avLst/>
          </a:prstGeom>
        </p:spPr>
        <p:txBody>
          <a:bodyPr/>
          <a:lstStyle/>
          <a:p>
            <a:fld id="{E65AD560-E9A1-E34A-AEF0-0947BDEB4397}" type="slidenum">
              <a:rPr lang="en-US"/>
              <a:pPr/>
              <a:t>7</a:t>
            </a:fld>
            <a:endParaRPr lang="en-US"/>
          </a:p>
        </p:txBody>
      </p:sp>
      <p:pic>
        <p:nvPicPr>
          <p:cNvPr id="562180" name="Picture 4" descr="Picture 9"/>
          <p:cNvPicPr>
            <a:picLocks noChangeAspect="1" noChangeArrowheads="1"/>
          </p:cNvPicPr>
          <p:nvPr/>
        </p:nvPicPr>
        <p:blipFill>
          <a:blip r:embed="rId3"/>
          <a:srcRect/>
          <a:stretch>
            <a:fillRect/>
          </a:stretch>
        </p:blipFill>
        <p:spPr bwMode="auto">
          <a:xfrm>
            <a:off x="1828800" y="1143000"/>
            <a:ext cx="5060950" cy="5181600"/>
          </a:xfrm>
          <a:prstGeom prst="rect">
            <a:avLst/>
          </a:prstGeom>
          <a:noFill/>
        </p:spPr>
      </p:pic>
      <p:grpSp>
        <p:nvGrpSpPr>
          <p:cNvPr id="2" name="Group 15"/>
          <p:cNvGrpSpPr>
            <a:grpSpLocks/>
          </p:cNvGrpSpPr>
          <p:nvPr/>
        </p:nvGrpSpPr>
        <p:grpSpPr bwMode="auto">
          <a:xfrm>
            <a:off x="228600" y="3886200"/>
            <a:ext cx="8153400" cy="1066800"/>
            <a:chOff x="144" y="2448"/>
            <a:chExt cx="5136" cy="672"/>
          </a:xfrm>
        </p:grpSpPr>
        <p:sp>
          <p:nvSpPr>
            <p:cNvPr id="562182" name="Line 6"/>
            <p:cNvSpPr>
              <a:spLocks noChangeShapeType="1"/>
            </p:cNvSpPr>
            <p:nvPr/>
          </p:nvSpPr>
          <p:spPr bwMode="auto">
            <a:xfrm>
              <a:off x="240" y="2736"/>
              <a:ext cx="5040" cy="0"/>
            </a:xfrm>
            <a:prstGeom prst="line">
              <a:avLst/>
            </a:prstGeom>
            <a:noFill/>
            <a:ln w="76200">
              <a:solidFill>
                <a:schemeClr val="accent1"/>
              </a:solidFill>
              <a:round/>
              <a:headEnd/>
              <a:tailEnd/>
            </a:ln>
          </p:spPr>
          <p:txBody>
            <a:bodyPr wrap="none" anchor="ctr">
              <a:prstTxWarp prst="textNoShape">
                <a:avLst/>
              </a:prstTxWarp>
            </a:bodyPr>
            <a:lstStyle/>
            <a:p>
              <a:endParaRPr lang="en-US"/>
            </a:p>
          </p:txBody>
        </p:sp>
        <p:sp>
          <p:nvSpPr>
            <p:cNvPr id="562184" name="Text Box 8"/>
            <p:cNvSpPr txBox="1">
              <a:spLocks noChangeArrowheads="1"/>
            </p:cNvSpPr>
            <p:nvPr/>
          </p:nvSpPr>
          <p:spPr bwMode="auto">
            <a:xfrm>
              <a:off x="144" y="2448"/>
              <a:ext cx="864" cy="213"/>
            </a:xfrm>
            <a:prstGeom prst="rect">
              <a:avLst/>
            </a:prstGeom>
            <a:noFill/>
            <a:ln w="9525">
              <a:noFill/>
              <a:miter lim="800000"/>
              <a:headEnd/>
              <a:tailEnd/>
            </a:ln>
          </p:spPr>
          <p:txBody>
            <a:bodyPr>
              <a:prstTxWarp prst="textNoShape">
                <a:avLst/>
              </a:prstTxWarp>
              <a:spAutoFit/>
            </a:bodyPr>
            <a:lstStyle/>
            <a:p>
              <a:pPr>
                <a:spcBef>
                  <a:spcPct val="50000"/>
                </a:spcBef>
              </a:pPr>
              <a:r>
                <a:rPr lang="en-US" b="1">
                  <a:solidFill>
                    <a:srgbClr val="000000"/>
                  </a:solidFill>
                  <a:effectLst>
                    <a:outerShdw blurRad="38100" dist="38100" dir="2700000" algn="tl">
                      <a:srgbClr val="000000"/>
                    </a:outerShdw>
                  </a:effectLst>
                </a:rPr>
                <a:t>valence</a:t>
              </a:r>
            </a:p>
          </p:txBody>
        </p:sp>
        <p:sp>
          <p:nvSpPr>
            <p:cNvPr id="562185" name="Text Box 9"/>
            <p:cNvSpPr txBox="1">
              <a:spLocks noChangeArrowheads="1"/>
            </p:cNvSpPr>
            <p:nvPr/>
          </p:nvSpPr>
          <p:spPr bwMode="auto">
            <a:xfrm>
              <a:off x="326" y="2615"/>
              <a:ext cx="233" cy="480"/>
            </a:xfrm>
            <a:prstGeom prst="rect">
              <a:avLst/>
            </a:prstGeom>
            <a:noFill/>
            <a:ln w="9525">
              <a:noFill/>
              <a:miter lim="800000"/>
              <a:headEnd/>
              <a:tailEnd/>
            </a:ln>
          </p:spPr>
          <p:txBody>
            <a:bodyPr wrap="none">
              <a:prstTxWarp prst="textNoShape">
                <a:avLst/>
              </a:prstTxWarp>
              <a:spAutoFit/>
            </a:bodyPr>
            <a:lstStyle/>
            <a:p>
              <a:r>
                <a:rPr lang="en-GB" sz="4400">
                  <a:solidFill>
                    <a:srgbClr val="000000"/>
                  </a:solidFill>
                </a:rPr>
                <a:t>-</a:t>
              </a:r>
              <a:endParaRPr lang="en-GB">
                <a:solidFill>
                  <a:srgbClr val="000000"/>
                </a:solidFill>
              </a:endParaRPr>
            </a:p>
          </p:txBody>
        </p:sp>
        <p:sp>
          <p:nvSpPr>
            <p:cNvPr id="562186" name="Text Box 10"/>
            <p:cNvSpPr txBox="1">
              <a:spLocks noChangeArrowheads="1"/>
            </p:cNvSpPr>
            <p:nvPr/>
          </p:nvSpPr>
          <p:spPr bwMode="auto">
            <a:xfrm>
              <a:off x="4944" y="2640"/>
              <a:ext cx="322" cy="480"/>
            </a:xfrm>
            <a:prstGeom prst="rect">
              <a:avLst/>
            </a:prstGeom>
            <a:noFill/>
            <a:ln w="9525">
              <a:noFill/>
              <a:miter lim="800000"/>
              <a:headEnd/>
              <a:tailEnd/>
            </a:ln>
          </p:spPr>
          <p:txBody>
            <a:bodyPr wrap="none">
              <a:prstTxWarp prst="textNoShape">
                <a:avLst/>
              </a:prstTxWarp>
              <a:spAutoFit/>
            </a:bodyPr>
            <a:lstStyle/>
            <a:p>
              <a:r>
                <a:rPr lang="en-GB" sz="4400">
                  <a:solidFill>
                    <a:srgbClr val="000000"/>
                  </a:solidFill>
                </a:rPr>
                <a:t>+</a:t>
              </a:r>
              <a:endParaRPr lang="en-GB">
                <a:solidFill>
                  <a:srgbClr val="000000"/>
                </a:solidFill>
              </a:endParaRPr>
            </a:p>
          </p:txBody>
        </p:sp>
      </p:grpSp>
      <p:grpSp>
        <p:nvGrpSpPr>
          <p:cNvPr id="3" name="Group 16"/>
          <p:cNvGrpSpPr>
            <a:grpSpLocks/>
          </p:cNvGrpSpPr>
          <p:nvPr/>
        </p:nvGrpSpPr>
        <p:grpSpPr bwMode="auto">
          <a:xfrm>
            <a:off x="3200400" y="1371600"/>
            <a:ext cx="1439863" cy="5486400"/>
            <a:chOff x="2016" y="864"/>
            <a:chExt cx="907" cy="3456"/>
          </a:xfrm>
        </p:grpSpPr>
        <p:sp>
          <p:nvSpPr>
            <p:cNvPr id="562181" name="Line 5"/>
            <p:cNvSpPr>
              <a:spLocks noChangeShapeType="1"/>
            </p:cNvSpPr>
            <p:nvPr/>
          </p:nvSpPr>
          <p:spPr bwMode="auto">
            <a:xfrm flipH="1">
              <a:off x="2352" y="864"/>
              <a:ext cx="48" cy="3456"/>
            </a:xfrm>
            <a:prstGeom prst="line">
              <a:avLst/>
            </a:prstGeom>
            <a:noFill/>
            <a:ln w="76200">
              <a:solidFill>
                <a:schemeClr val="accent1"/>
              </a:solidFill>
              <a:round/>
              <a:headEnd/>
              <a:tailEnd/>
            </a:ln>
          </p:spPr>
          <p:txBody>
            <a:bodyPr wrap="none" anchor="ctr">
              <a:prstTxWarp prst="textNoShape">
                <a:avLst/>
              </a:prstTxWarp>
            </a:bodyPr>
            <a:lstStyle/>
            <a:p>
              <a:endParaRPr lang="en-US"/>
            </a:p>
          </p:txBody>
        </p:sp>
        <p:sp>
          <p:nvSpPr>
            <p:cNvPr id="562189" name="Rectangle 13"/>
            <p:cNvSpPr>
              <a:spLocks noChangeArrowheads="1"/>
            </p:cNvSpPr>
            <p:nvPr/>
          </p:nvSpPr>
          <p:spPr bwMode="auto">
            <a:xfrm>
              <a:off x="2400" y="4032"/>
              <a:ext cx="523" cy="213"/>
            </a:xfrm>
            <a:prstGeom prst="rect">
              <a:avLst/>
            </a:prstGeom>
            <a:noFill/>
            <a:ln w="9525">
              <a:noFill/>
              <a:miter lim="800000"/>
              <a:headEnd/>
              <a:tailEnd/>
            </a:ln>
          </p:spPr>
          <p:txBody>
            <a:bodyPr wrap="none">
              <a:prstTxWarp prst="textNoShape">
                <a:avLst/>
              </a:prstTxWarp>
              <a:spAutoFit/>
            </a:bodyPr>
            <a:lstStyle/>
            <a:p>
              <a:r>
                <a:rPr lang="en-US" b="1">
                  <a:solidFill>
                    <a:srgbClr val="000000"/>
                  </a:solidFill>
                  <a:effectLst>
                    <a:outerShdw blurRad="38100" dist="38100" dir="2700000" algn="tl">
                      <a:srgbClr val="000000"/>
                    </a:outerShdw>
                  </a:effectLst>
                </a:rPr>
                <a:t>arousal</a:t>
              </a:r>
              <a:endParaRPr lang="en-GB" b="1">
                <a:solidFill>
                  <a:srgbClr val="000000"/>
                </a:solidFill>
                <a:effectLst>
                  <a:outerShdw blurRad="38100" dist="38100" dir="2700000" algn="tl">
                    <a:srgbClr val="000000"/>
                  </a:outerShdw>
                </a:effectLst>
              </a:endParaRPr>
            </a:p>
          </p:txBody>
        </p:sp>
        <p:sp>
          <p:nvSpPr>
            <p:cNvPr id="562190" name="Text Box 14"/>
            <p:cNvSpPr txBox="1">
              <a:spLocks noChangeArrowheads="1"/>
            </p:cNvSpPr>
            <p:nvPr/>
          </p:nvSpPr>
          <p:spPr bwMode="auto">
            <a:xfrm>
              <a:off x="2016" y="3840"/>
              <a:ext cx="233" cy="480"/>
            </a:xfrm>
            <a:prstGeom prst="rect">
              <a:avLst/>
            </a:prstGeom>
            <a:noFill/>
            <a:ln w="9525">
              <a:noFill/>
              <a:miter lim="800000"/>
              <a:headEnd/>
              <a:tailEnd/>
            </a:ln>
          </p:spPr>
          <p:txBody>
            <a:bodyPr wrap="none">
              <a:prstTxWarp prst="textNoShape">
                <a:avLst/>
              </a:prstTxWarp>
              <a:spAutoFit/>
            </a:bodyPr>
            <a:lstStyle/>
            <a:p>
              <a:r>
                <a:rPr lang="en-GB" sz="4400">
                  <a:solidFill>
                    <a:srgbClr val="000000"/>
                  </a:solidFill>
                </a:rPr>
                <a:t>-</a:t>
              </a:r>
              <a:endParaRPr lang="en-GB">
                <a:solidFill>
                  <a:srgbClr val="000000"/>
                </a:solidFill>
              </a:endParaRPr>
            </a:p>
          </p:txBody>
        </p:sp>
      </p:grpSp>
      <p:sp>
        <p:nvSpPr>
          <p:cNvPr id="562193" name="Text Box 17"/>
          <p:cNvSpPr txBox="1">
            <a:spLocks noChangeArrowheads="1"/>
          </p:cNvSpPr>
          <p:nvPr/>
        </p:nvSpPr>
        <p:spPr bwMode="auto">
          <a:xfrm>
            <a:off x="7104063" y="685800"/>
            <a:ext cx="1633537" cy="641350"/>
          </a:xfrm>
          <a:prstGeom prst="rect">
            <a:avLst/>
          </a:prstGeom>
          <a:noFill/>
          <a:ln w="9525">
            <a:noFill/>
            <a:miter lim="800000"/>
            <a:headEnd/>
            <a:tailEnd/>
          </a:ln>
        </p:spPr>
        <p:txBody>
          <a:bodyPr wrap="none">
            <a:prstTxWarp prst="textNoShape">
              <a:avLst/>
            </a:prstTxWarp>
            <a:spAutoFit/>
          </a:bodyPr>
          <a:lstStyle/>
          <a:p>
            <a:r>
              <a:rPr lang="en-GB" sz="1800">
                <a:solidFill>
                  <a:schemeClr val="bg1"/>
                </a:solidFill>
              </a:rPr>
              <a:t>Image from</a:t>
            </a:r>
          </a:p>
          <a:p>
            <a:r>
              <a:rPr lang="en-GB" sz="1800">
                <a:solidFill>
                  <a:schemeClr val="bg1"/>
                </a:solidFill>
              </a:rPr>
              <a:t>Russell,  1997</a:t>
            </a:r>
            <a:endParaRPr lang="en-GB"/>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9"/>
            <a:ext cx="8458200" cy="411161"/>
          </a:xfrm>
        </p:spPr>
        <p:txBody>
          <a:bodyPr/>
          <a:lstStyle/>
          <a:p>
            <a:r>
              <a:rPr lang="en-US" dirty="0" smtClean="0"/>
              <a:t>Scherer’s typology of affective states</a:t>
            </a:r>
            <a:endParaRPr lang="en-US" dirty="0"/>
          </a:p>
        </p:txBody>
      </p:sp>
      <p:sp>
        <p:nvSpPr>
          <p:cNvPr id="7" name="Content Placeholder 6"/>
          <p:cNvSpPr>
            <a:spLocks noGrp="1"/>
          </p:cNvSpPr>
          <p:nvPr>
            <p:ph sz="quarter" idx="1"/>
          </p:nvPr>
        </p:nvSpPr>
        <p:spPr>
          <a:xfrm>
            <a:off x="304800" y="685800"/>
            <a:ext cx="8763000" cy="5562600"/>
          </a:xfrm>
        </p:spPr>
        <p:txBody>
          <a:bodyPr/>
          <a:lstStyle/>
          <a:p>
            <a:pPr marL="0" indent="0">
              <a:buNone/>
            </a:pPr>
            <a:r>
              <a:rPr lang="en-US" sz="2400" b="1" dirty="0" smtClean="0">
                <a:solidFill>
                  <a:schemeClr val="bg1">
                    <a:lumMod val="65000"/>
                  </a:schemeClr>
                </a:solidFill>
              </a:rPr>
              <a:t>Emotion</a:t>
            </a:r>
            <a:r>
              <a:rPr lang="en-US" sz="2400" dirty="0" smtClean="0">
                <a:solidFill>
                  <a:schemeClr val="bg1">
                    <a:lumMod val="65000"/>
                  </a:schemeClr>
                </a:solidFill>
              </a:rPr>
              <a:t>: relatively brief episode of synchronized response of all or most organismic subsystems in response to the evaluation of an external or internal event as being of major significance</a:t>
            </a:r>
          </a:p>
          <a:p>
            <a:pPr marL="319088" lvl="1" indent="0">
              <a:buNone/>
            </a:pPr>
            <a:r>
              <a:rPr lang="en-US" sz="2000" b="1" dirty="0" smtClean="0">
                <a:solidFill>
                  <a:schemeClr val="bg1">
                    <a:lumMod val="65000"/>
                  </a:schemeClr>
                </a:solidFill>
              </a:rPr>
              <a:t>angry, sad, joyful, fearful, ashamed, proud, desperate</a:t>
            </a:r>
          </a:p>
          <a:p>
            <a:pPr marL="0" indent="0">
              <a:buNone/>
            </a:pPr>
            <a:r>
              <a:rPr lang="en-US" sz="2400" b="1" dirty="0" smtClean="0">
                <a:solidFill>
                  <a:schemeClr val="bg1">
                    <a:lumMod val="65000"/>
                  </a:schemeClr>
                </a:solidFill>
              </a:rPr>
              <a:t>Mood</a:t>
            </a:r>
            <a:r>
              <a:rPr lang="en-US" sz="2400" dirty="0" smtClean="0">
                <a:solidFill>
                  <a:schemeClr val="bg1">
                    <a:lumMod val="65000"/>
                  </a:schemeClr>
                </a:solidFill>
              </a:rPr>
              <a:t>: diffuse affect state …change in subjective feeling, of low intensity but relatively long duration, often without apparent cause</a:t>
            </a:r>
          </a:p>
          <a:p>
            <a:pPr marL="319088" lvl="1" indent="0">
              <a:buNone/>
            </a:pPr>
            <a:r>
              <a:rPr lang="en-US" sz="2000" b="1" dirty="0" smtClean="0">
                <a:solidFill>
                  <a:schemeClr val="bg1">
                    <a:lumMod val="65000"/>
                  </a:schemeClr>
                </a:solidFill>
              </a:rPr>
              <a:t>cheerful, gloomy, irritable, listless, depressed, buoyant</a:t>
            </a:r>
          </a:p>
          <a:p>
            <a:pPr marL="0" indent="0">
              <a:buNone/>
            </a:pPr>
            <a:r>
              <a:rPr lang="en-US" sz="2400" b="1" dirty="0" smtClean="0"/>
              <a:t>Interpersonal stance</a:t>
            </a:r>
            <a:r>
              <a:rPr lang="en-US" sz="2400" dirty="0" smtClean="0"/>
              <a:t>: affective stance taken toward another person in a specific interaction, coloring the interpersonal exchange</a:t>
            </a:r>
          </a:p>
          <a:p>
            <a:pPr marL="319088" lvl="1" indent="0">
              <a:buNone/>
            </a:pPr>
            <a:r>
              <a:rPr lang="en-US" sz="2000" b="1" dirty="0" smtClean="0">
                <a:solidFill>
                  <a:srgbClr val="0000FF"/>
                </a:solidFill>
              </a:rPr>
              <a:t>distant, cold, warm, supportive, contemptuous</a:t>
            </a:r>
          </a:p>
          <a:p>
            <a:pPr marL="0" indent="0">
              <a:buNone/>
            </a:pPr>
            <a:r>
              <a:rPr lang="en-US" sz="2400" b="1" dirty="0" smtClean="0">
                <a:solidFill>
                  <a:schemeClr val="bg1">
                    <a:lumMod val="65000"/>
                  </a:schemeClr>
                </a:solidFill>
              </a:rPr>
              <a:t>Attitudes</a:t>
            </a:r>
            <a:r>
              <a:rPr lang="en-US" sz="2400" dirty="0" smtClean="0">
                <a:solidFill>
                  <a:schemeClr val="bg1">
                    <a:lumMod val="65000"/>
                  </a:schemeClr>
                </a:solidFill>
              </a:rPr>
              <a:t>: relatively enduring, affectively colored beliefs, preferences predispositions towards objects or persons </a:t>
            </a:r>
          </a:p>
          <a:p>
            <a:pPr marL="319088" lvl="1" indent="0">
              <a:buNone/>
            </a:pPr>
            <a:r>
              <a:rPr lang="en-US" sz="2000" b="1" dirty="0" smtClean="0">
                <a:solidFill>
                  <a:schemeClr val="bg1">
                    <a:lumMod val="65000"/>
                  </a:schemeClr>
                </a:solidFill>
              </a:rPr>
              <a:t>liking, loving, hating, valuing, desiring</a:t>
            </a:r>
          </a:p>
          <a:p>
            <a:pPr marL="0" indent="0">
              <a:buNone/>
            </a:pPr>
            <a:r>
              <a:rPr lang="en-US" sz="2400" b="1" dirty="0" smtClean="0"/>
              <a:t>Personality traits</a:t>
            </a:r>
            <a:r>
              <a:rPr lang="en-US" sz="2400" dirty="0" smtClean="0"/>
              <a:t>: emotionally laden, stable personality dispositions and behavior tendencies, typical for a person</a:t>
            </a:r>
          </a:p>
          <a:p>
            <a:pPr marL="319088" lvl="1" indent="0">
              <a:buNone/>
            </a:pPr>
            <a:r>
              <a:rPr lang="en-US" sz="2000" b="1" dirty="0" smtClean="0">
                <a:solidFill>
                  <a:srgbClr val="0000FF"/>
                </a:solidFill>
              </a:rPr>
              <a:t>nervous, anxious, reckless, morose, hostile, envious, jealous</a:t>
            </a:r>
          </a:p>
        </p:txBody>
      </p:sp>
    </p:spTree>
    <p:extLst>
      <p:ext uri="{BB962C8B-B14F-4D97-AF65-F5344CB8AC3E}">
        <p14:creationId xmlns:p14="http://schemas.microsoft.com/office/powerpoint/2010/main" val="20210393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Interpersonal Stance: Our Goals</a:t>
            </a:r>
            <a:endParaRPr lang="en-US"/>
          </a:p>
        </p:txBody>
      </p:sp>
      <p:sp>
        <p:nvSpPr>
          <p:cNvPr id="3" name="Content Placeholder 2"/>
          <p:cNvSpPr>
            <a:spLocks noGrp="1"/>
          </p:cNvSpPr>
          <p:nvPr>
            <p:ph sz="quarter" idx="1"/>
          </p:nvPr>
        </p:nvSpPr>
        <p:spPr/>
        <p:txBody>
          <a:bodyPr/>
          <a:lstStyle/>
          <a:p>
            <a:r>
              <a:rPr lang="en-US" smtClean="0"/>
              <a:t>Friendliness</a:t>
            </a:r>
          </a:p>
          <a:p>
            <a:r>
              <a:rPr lang="en-US" smtClean="0"/>
              <a:t>Assertiveness</a:t>
            </a:r>
          </a:p>
          <a:p>
            <a:r>
              <a:rPr lang="en-US" smtClean="0"/>
              <a:t>Flirtation</a:t>
            </a:r>
          </a:p>
          <a:p>
            <a:r>
              <a:rPr lang="en-US" smtClean="0"/>
              <a:t>Awkwardness</a:t>
            </a:r>
            <a:endParaRPr lang="en-US"/>
          </a:p>
        </p:txBody>
      </p:sp>
    </p:spTree>
    <p:extLst>
      <p:ext uri="{BB962C8B-B14F-4D97-AF65-F5344CB8AC3E}">
        <p14:creationId xmlns:p14="http://schemas.microsoft.com/office/powerpoint/2010/main" val="859678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Methodology</a:t>
            </a:r>
            <a:endParaRPr lang="en-US"/>
          </a:p>
        </p:txBody>
      </p:sp>
      <p:sp>
        <p:nvSpPr>
          <p:cNvPr id="3" name="Content Placeholder 2"/>
          <p:cNvSpPr>
            <a:spLocks noGrp="1"/>
          </p:cNvSpPr>
          <p:nvPr>
            <p:ph sz="quarter" idx="1"/>
          </p:nvPr>
        </p:nvSpPr>
        <p:spPr/>
        <p:txBody>
          <a:bodyPr/>
          <a:lstStyle/>
          <a:p>
            <a:r>
              <a:rPr lang="en-US" smtClean="0"/>
              <a:t>Speed-dating</a:t>
            </a:r>
          </a:p>
          <a:p>
            <a:r>
              <a:rPr lang="en-US" smtClean="0"/>
              <a:t>Participants rate each other</a:t>
            </a:r>
            <a:endParaRPr lang="en-US"/>
          </a:p>
        </p:txBody>
      </p:sp>
    </p:spTree>
    <p:extLst>
      <p:ext uri="{BB962C8B-B14F-4D97-AF65-F5344CB8AC3E}">
        <p14:creationId xmlns:p14="http://schemas.microsoft.com/office/powerpoint/2010/main" val="3536482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a:t>Speed dating</a:t>
            </a:r>
          </a:p>
        </p:txBody>
      </p:sp>
      <p:pic>
        <p:nvPicPr>
          <p:cNvPr id="5" name="Picture 4" descr="speed.tiff"/>
          <p:cNvPicPr>
            <a:picLocks noChangeAspect="1"/>
          </p:cNvPicPr>
          <p:nvPr/>
        </p:nvPicPr>
        <p:blipFill>
          <a:blip r:embed="rId2"/>
          <a:stretch>
            <a:fillRect/>
          </a:stretch>
        </p:blipFill>
        <p:spPr>
          <a:xfrm>
            <a:off x="0" y="228600"/>
            <a:ext cx="9144000" cy="2659160"/>
          </a:xfrm>
          <a:prstGeom prst="rect">
            <a:avLst/>
          </a:prstGeom>
        </p:spPr>
      </p:pic>
      <p:pic>
        <p:nvPicPr>
          <p:cNvPr id="7" name="Content Placeholder 6" descr="speed2.jpg"/>
          <p:cNvPicPr>
            <a:picLocks noGrp="1" noChangeAspect="1"/>
          </p:cNvPicPr>
          <p:nvPr>
            <p:ph sz="quarter" idx="1"/>
          </p:nvPr>
        </p:nvPicPr>
        <p:blipFill>
          <a:blip r:embed="rId3" cstate="email">
            <a:extLst>
              <a:ext uri="{28A0092B-C50C-407E-A947-70E740481C1C}">
                <a14:useLocalDpi xmlns:a14="http://schemas.microsoft.com/office/drawing/2010/main"/>
              </a:ext>
            </a:extLst>
          </a:blip>
          <a:srcRect l="-6535" r="-6535"/>
          <a:stretch>
            <a:fillRect/>
          </a:stretch>
        </p:blipFill>
        <p:spPr>
          <a:xfrm>
            <a:off x="-152400" y="3124201"/>
            <a:ext cx="3895777" cy="2291634"/>
          </a:xfrm>
        </p:spPr>
      </p:pic>
      <p:sp>
        <p:nvSpPr>
          <p:cNvPr id="3" name="TextBox 2"/>
          <p:cNvSpPr txBox="1"/>
          <p:nvPr/>
        </p:nvSpPr>
        <p:spPr>
          <a:xfrm>
            <a:off x="3743377" y="3124201"/>
            <a:ext cx="5342885" cy="3416320"/>
          </a:xfrm>
          <a:prstGeom prst="rect">
            <a:avLst/>
          </a:prstGeom>
          <a:noFill/>
        </p:spPr>
        <p:txBody>
          <a:bodyPr wrap="square" rtlCol="0">
            <a:spAutoFit/>
          </a:bodyPr>
          <a:lstStyle/>
          <a:p>
            <a:pPr indent="-457200"/>
            <a:r>
              <a:rPr lang="en-US" dirty="0">
                <a:latin typeface="Calibri"/>
                <a:cs typeface="Calibri"/>
              </a:rPr>
              <a:t>E.J. </a:t>
            </a:r>
            <a:r>
              <a:rPr lang="en-US" dirty="0" err="1">
                <a:latin typeface="Calibri"/>
                <a:cs typeface="Calibri"/>
              </a:rPr>
              <a:t>Finkel</a:t>
            </a:r>
            <a:r>
              <a:rPr lang="en-US" dirty="0">
                <a:latin typeface="Calibri"/>
                <a:cs typeface="Calibri"/>
              </a:rPr>
              <a:t>, P.W. </a:t>
            </a:r>
            <a:r>
              <a:rPr lang="en-US" dirty="0" err="1">
                <a:latin typeface="Calibri"/>
                <a:cs typeface="Calibri"/>
              </a:rPr>
              <a:t>Eastwick</a:t>
            </a:r>
            <a:r>
              <a:rPr lang="en-US" dirty="0">
                <a:latin typeface="Calibri"/>
                <a:cs typeface="Calibri"/>
              </a:rPr>
              <a:t>. 2008.  Speed-</a:t>
            </a:r>
            <a:r>
              <a:rPr lang="en-US" dirty="0" smtClean="0">
                <a:latin typeface="Calibri"/>
                <a:cs typeface="Calibri"/>
              </a:rPr>
              <a:t>dating. </a:t>
            </a:r>
            <a:r>
              <a:rPr lang="en-US" i="1" dirty="0" smtClean="0">
                <a:latin typeface="Calibri"/>
                <a:cs typeface="Calibri"/>
              </a:rPr>
              <a:t>Current </a:t>
            </a:r>
            <a:r>
              <a:rPr lang="en-US" i="1" dirty="0">
                <a:latin typeface="Calibri"/>
                <a:cs typeface="Calibri"/>
              </a:rPr>
              <a:t>Directions in Psychological Science</a:t>
            </a:r>
            <a:r>
              <a:rPr lang="en-US" dirty="0">
                <a:latin typeface="Calibri"/>
                <a:cs typeface="Calibri"/>
              </a:rPr>
              <a:t>, 17 (3) (2008), p. </a:t>
            </a:r>
            <a:r>
              <a:rPr lang="en-US" dirty="0" smtClean="0">
                <a:latin typeface="Calibri"/>
                <a:cs typeface="Calibri"/>
              </a:rPr>
              <a:t>193</a:t>
            </a:r>
          </a:p>
          <a:p>
            <a:pPr indent="-457200"/>
            <a:endParaRPr lang="en-US" dirty="0" smtClean="0">
              <a:latin typeface="Calibri"/>
              <a:cs typeface="Calibri"/>
            </a:endParaRPr>
          </a:p>
          <a:p>
            <a:pPr indent="-457200"/>
            <a:r>
              <a:rPr lang="en-US" dirty="0" smtClean="0">
                <a:latin typeface="Calibri"/>
                <a:cs typeface="Calibri"/>
              </a:rPr>
              <a:t>Place</a:t>
            </a:r>
            <a:r>
              <a:rPr lang="en-US" dirty="0">
                <a:latin typeface="Calibri"/>
                <a:cs typeface="Calibri"/>
              </a:rPr>
              <a:t>, S. S., Todd, P. M., </a:t>
            </a:r>
            <a:r>
              <a:rPr lang="en-US" dirty="0" err="1">
                <a:latin typeface="Calibri"/>
                <a:cs typeface="Calibri"/>
              </a:rPr>
              <a:t>Penke</a:t>
            </a:r>
            <a:r>
              <a:rPr lang="en-US" dirty="0">
                <a:latin typeface="Calibri"/>
                <a:cs typeface="Calibri"/>
              </a:rPr>
              <a:t>, L., &amp; </a:t>
            </a:r>
            <a:r>
              <a:rPr lang="en-US" dirty="0" err="1">
                <a:latin typeface="Calibri"/>
                <a:cs typeface="Calibri"/>
              </a:rPr>
              <a:t>Asendorpf</a:t>
            </a:r>
            <a:r>
              <a:rPr lang="en-US" dirty="0">
                <a:latin typeface="Calibri"/>
                <a:cs typeface="Calibri"/>
              </a:rPr>
              <a:t>, J. B. (2009). The ability to judge the romantic interest of others. </a:t>
            </a:r>
            <a:r>
              <a:rPr lang="en-US" i="1" dirty="0">
                <a:latin typeface="Calibri"/>
                <a:cs typeface="Calibri"/>
              </a:rPr>
              <a:t>Psychological Science</a:t>
            </a:r>
            <a:r>
              <a:rPr lang="en-US" dirty="0">
                <a:latin typeface="Calibri"/>
                <a:cs typeface="Calibri"/>
              </a:rPr>
              <a:t>, 20(1), 22-26</a:t>
            </a:r>
            <a:r>
              <a:rPr lang="en-US" dirty="0" smtClean="0">
                <a:latin typeface="Calibri"/>
                <a:cs typeface="Calibri"/>
              </a:rPr>
              <a:t>.</a:t>
            </a:r>
          </a:p>
          <a:p>
            <a:pPr indent="-457200"/>
            <a:endParaRPr lang="en-US" dirty="0">
              <a:latin typeface="Calibri"/>
              <a:cs typeface="Calibri"/>
            </a:endParaRPr>
          </a:p>
          <a:p>
            <a:pPr indent="-457200"/>
            <a:r>
              <a:rPr lang="en-US" dirty="0">
                <a:latin typeface="Calibri"/>
                <a:cs typeface="Calibri"/>
              </a:rPr>
              <a:t>M.E. Ireland, R.B. </a:t>
            </a:r>
            <a:r>
              <a:rPr lang="en-US" dirty="0" err="1">
                <a:latin typeface="Calibri"/>
                <a:cs typeface="Calibri"/>
              </a:rPr>
              <a:t>Slatcher</a:t>
            </a:r>
            <a:r>
              <a:rPr lang="en-US" dirty="0">
                <a:latin typeface="Calibri"/>
                <a:cs typeface="Calibri"/>
              </a:rPr>
              <a:t>, P.W. </a:t>
            </a:r>
            <a:r>
              <a:rPr lang="en-US" dirty="0" err="1">
                <a:latin typeface="Calibri"/>
                <a:cs typeface="Calibri"/>
              </a:rPr>
              <a:t>Eastwick</a:t>
            </a:r>
            <a:r>
              <a:rPr lang="en-US" dirty="0">
                <a:latin typeface="Calibri"/>
                <a:cs typeface="Calibri"/>
              </a:rPr>
              <a:t>, L.E. Scissors, E.J. </a:t>
            </a:r>
            <a:r>
              <a:rPr lang="en-US" dirty="0" err="1">
                <a:latin typeface="Calibri"/>
                <a:cs typeface="Calibri"/>
              </a:rPr>
              <a:t>Finkel</a:t>
            </a:r>
            <a:r>
              <a:rPr lang="en-US" dirty="0">
                <a:latin typeface="Calibri"/>
                <a:cs typeface="Calibri"/>
              </a:rPr>
              <a:t>, J.W. Pennebaker. 2011.  Language style matching predicts relationship initiation and </a:t>
            </a:r>
            <a:r>
              <a:rPr lang="en-US" dirty="0" smtClean="0">
                <a:latin typeface="Calibri"/>
                <a:cs typeface="Calibri"/>
              </a:rPr>
              <a:t>stability. </a:t>
            </a:r>
            <a:r>
              <a:rPr lang="en-US" i="1" dirty="0">
                <a:latin typeface="Calibri"/>
                <a:cs typeface="Calibri"/>
              </a:rPr>
              <a:t>Psychological Science</a:t>
            </a:r>
            <a:r>
              <a:rPr lang="en-US" dirty="0">
                <a:latin typeface="Calibri"/>
                <a:cs typeface="Calibri"/>
              </a:rPr>
              <a:t>, 22 (1) (2011), p. 39</a:t>
            </a:r>
          </a:p>
          <a:p>
            <a:pPr marL="285750" indent="-285750">
              <a:buFont typeface="Arial"/>
              <a:buChar char="•"/>
            </a:pPr>
            <a:endParaRPr lang="en-US" dirty="0">
              <a:latin typeface="Calibri"/>
              <a:cs typeface="Calibri"/>
            </a:endParaRPr>
          </a:p>
        </p:txBody>
      </p:sp>
    </p:spTree>
    <p:extLst>
      <p:ext uri="{BB962C8B-B14F-4D97-AF65-F5344CB8AC3E}">
        <p14:creationId xmlns:p14="http://schemas.microsoft.com/office/powerpoint/2010/main" val="1678567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74639"/>
            <a:ext cx="8458200" cy="6278561"/>
          </a:xfrm>
        </p:spPr>
        <p:txBody>
          <a:bodyPr/>
          <a:lstStyle/>
          <a:p>
            <a:pPr marL="0" indent="0">
              <a:lnSpc>
                <a:spcPct val="80000"/>
              </a:lnSpc>
              <a:buNone/>
            </a:pPr>
            <a:r>
              <a:rPr lang="en-US" sz="2400" dirty="0" smtClean="0"/>
              <a:t>What do you do for fun?  Dance?</a:t>
            </a:r>
          </a:p>
          <a:p>
            <a:pPr marL="0" indent="0">
              <a:lnSpc>
                <a:spcPct val="80000"/>
              </a:lnSpc>
              <a:buNone/>
            </a:pPr>
            <a:r>
              <a:rPr lang="en-US" sz="2400" dirty="0" smtClean="0"/>
              <a:t>Uh, dance, uh, I like to go, like camping.  Uh, snowboarding, but I'm not good, but I like to go anyway.</a:t>
            </a:r>
          </a:p>
          <a:p>
            <a:pPr marL="0" indent="0">
              <a:lnSpc>
                <a:spcPct val="80000"/>
              </a:lnSpc>
              <a:buNone/>
            </a:pPr>
            <a:r>
              <a:rPr lang="en-US" sz="2400" dirty="0" smtClean="0"/>
              <a:t>You like boarding.</a:t>
            </a:r>
          </a:p>
          <a:p>
            <a:pPr marL="0" indent="0">
              <a:lnSpc>
                <a:spcPct val="80000"/>
              </a:lnSpc>
              <a:buNone/>
            </a:pPr>
            <a:r>
              <a:rPr lang="en-US" sz="2400" dirty="0" smtClean="0"/>
              <a:t>Yeah.  I like to do anything.  Like I, I'm up for anything.</a:t>
            </a:r>
          </a:p>
          <a:p>
            <a:pPr marL="0" indent="0">
              <a:lnSpc>
                <a:spcPct val="80000"/>
              </a:lnSpc>
              <a:buNone/>
            </a:pPr>
            <a:r>
              <a:rPr lang="en-US" sz="2400" dirty="0" smtClean="0"/>
              <a:t>Really?</a:t>
            </a:r>
          </a:p>
          <a:p>
            <a:pPr marL="0" indent="0">
              <a:lnSpc>
                <a:spcPct val="80000"/>
              </a:lnSpc>
              <a:buNone/>
            </a:pPr>
            <a:r>
              <a:rPr lang="en-US" sz="2400" dirty="0" smtClean="0"/>
              <a:t>Yeah.</a:t>
            </a:r>
          </a:p>
          <a:p>
            <a:pPr marL="0" indent="0">
              <a:lnSpc>
                <a:spcPct val="80000"/>
              </a:lnSpc>
              <a:buNone/>
            </a:pPr>
            <a:r>
              <a:rPr lang="en-US" sz="2400" dirty="0" smtClean="0"/>
              <a:t>Are you open-minded about most everything?</a:t>
            </a:r>
          </a:p>
          <a:p>
            <a:pPr marL="0" indent="0">
              <a:lnSpc>
                <a:spcPct val="80000"/>
              </a:lnSpc>
              <a:buNone/>
            </a:pPr>
            <a:r>
              <a:rPr lang="en-US" sz="2400" dirty="0" smtClean="0"/>
              <a:t>Not everything, but a lot of stuff-</a:t>
            </a:r>
          </a:p>
          <a:p>
            <a:pPr marL="0" indent="0">
              <a:lnSpc>
                <a:spcPct val="80000"/>
              </a:lnSpc>
              <a:buNone/>
            </a:pPr>
            <a:r>
              <a:rPr lang="en-US" sz="2400" dirty="0" smtClean="0"/>
              <a:t>What is not everything [laugh]</a:t>
            </a:r>
          </a:p>
          <a:p>
            <a:pPr marL="0" indent="0">
              <a:lnSpc>
                <a:spcPct val="80000"/>
              </a:lnSpc>
              <a:buNone/>
            </a:pPr>
            <a:r>
              <a:rPr lang="en-US" sz="2400" dirty="0" smtClean="0"/>
              <a:t>I don't know.  Think of something, and I'll say if I do it or not. [laugh]</a:t>
            </a:r>
          </a:p>
          <a:p>
            <a:pPr marL="0" indent="0">
              <a:lnSpc>
                <a:spcPct val="80000"/>
              </a:lnSpc>
              <a:buNone/>
            </a:pPr>
            <a:r>
              <a:rPr lang="en-US" sz="2400" dirty="0" smtClean="0"/>
              <a:t>Okay.  [unintelligible].</a:t>
            </a:r>
          </a:p>
          <a:p>
            <a:pPr marL="0" indent="0">
              <a:lnSpc>
                <a:spcPct val="80000"/>
              </a:lnSpc>
              <a:buNone/>
            </a:pPr>
            <a:r>
              <a:rPr lang="en-US" sz="2400" dirty="0" smtClean="0"/>
              <a:t>Skydiving.  I wouldn't do skydiving I don't think.</a:t>
            </a:r>
          </a:p>
          <a:p>
            <a:pPr marL="0" indent="0">
              <a:lnSpc>
                <a:spcPct val="80000"/>
              </a:lnSpc>
              <a:buNone/>
            </a:pPr>
            <a:r>
              <a:rPr lang="en-US" sz="2400" dirty="0" smtClean="0"/>
              <a:t>Yeah I'm afraid of heights.</a:t>
            </a:r>
          </a:p>
          <a:p>
            <a:pPr marL="0" indent="0">
              <a:lnSpc>
                <a:spcPct val="80000"/>
              </a:lnSpc>
              <a:buNone/>
            </a:pPr>
            <a:r>
              <a:rPr lang="en-US" sz="2400" dirty="0" smtClean="0"/>
              <a:t>F:  Yeah, yeah, me too.</a:t>
            </a:r>
          </a:p>
          <a:p>
            <a:pPr marL="0" indent="0">
              <a:lnSpc>
                <a:spcPct val="80000"/>
              </a:lnSpc>
              <a:buNone/>
            </a:pPr>
            <a:r>
              <a:rPr lang="en-US" sz="2400" dirty="0" smtClean="0"/>
              <a:t>M:  [laugh] Are you afraid of heights?</a:t>
            </a:r>
          </a:p>
          <a:p>
            <a:pPr marL="0" indent="0">
              <a:lnSpc>
                <a:spcPct val="80000"/>
              </a:lnSpc>
              <a:buNone/>
            </a:pPr>
            <a:r>
              <a:rPr lang="en-US" sz="2400" dirty="0" smtClean="0"/>
              <a:t>F:  [laugh] Yeah [laugh]</a:t>
            </a:r>
          </a:p>
          <a:p>
            <a:pPr marL="0" indent="0">
              <a:lnSpc>
                <a:spcPct val="80000"/>
              </a:lnSpc>
              <a:buNone/>
            </a:pPr>
            <a:endParaRPr lang="en-US" sz="2000" dirty="0"/>
          </a:p>
        </p:txBody>
      </p:sp>
    </p:spTree>
    <p:extLst>
      <p:ext uri="{BB962C8B-B14F-4D97-AF65-F5344CB8AC3E}">
        <p14:creationId xmlns:p14="http://schemas.microsoft.com/office/powerpoint/2010/main" val="1857219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Background: Previous work on Pickiness in Dating</a:t>
            </a:r>
            <a:endParaRPr lang="en-US"/>
          </a:p>
        </p:txBody>
      </p:sp>
      <p:sp>
        <p:nvSpPr>
          <p:cNvPr id="3" name="Content Placeholder 2"/>
          <p:cNvSpPr>
            <a:spLocks noGrp="1"/>
          </p:cNvSpPr>
          <p:nvPr>
            <p:ph sz="quarter" idx="1"/>
          </p:nvPr>
        </p:nvSpPr>
        <p:spPr/>
        <p:txBody>
          <a:bodyPr/>
          <a:lstStyle/>
          <a:p>
            <a:r>
              <a:rPr lang="en-US" smtClean="0"/>
              <a:t>Finkel and Eastwick 2009, Psych Science</a:t>
            </a:r>
          </a:p>
          <a:p>
            <a:r>
              <a:rPr lang="en-US" smtClean="0"/>
              <a:t>Men are less selective than women in speed dating</a:t>
            </a:r>
          </a:p>
          <a:p>
            <a:r>
              <a:rPr lang="en-US" smtClean="0"/>
              <a:t>Novel explanation: act of physically approaching a partner increases attraction to that partner</a:t>
            </a:r>
          </a:p>
          <a:p>
            <a:pPr lvl="1"/>
            <a:r>
              <a:rPr lang="en-US" smtClean="0"/>
              <a:t>traditional events, always men rotates</a:t>
            </a:r>
          </a:p>
          <a:p>
            <a:r>
              <a:rPr lang="en-US" smtClean="0"/>
              <a:t>Ran 15 speed dating events</a:t>
            </a:r>
          </a:p>
          <a:p>
            <a:pPr lvl="1"/>
            <a:r>
              <a:rPr lang="en-US" smtClean="0"/>
              <a:t>in 8, men rotated: men more selective</a:t>
            </a:r>
          </a:p>
          <a:p>
            <a:pPr lvl="1"/>
            <a:r>
              <a:rPr lang="en-US" smtClean="0"/>
              <a:t>in 7, women rotated: men equally selective to women</a:t>
            </a:r>
          </a:p>
          <a:p>
            <a:r>
              <a:rPr lang="en-US" smtClean="0"/>
              <a:t>Conclusion?</a:t>
            </a:r>
            <a:endParaRPr lang="en-US"/>
          </a:p>
        </p:txBody>
      </p:sp>
    </p:spTree>
    <p:extLst>
      <p:ext uri="{BB962C8B-B14F-4D97-AF65-F5344CB8AC3E}">
        <p14:creationId xmlns:p14="http://schemas.microsoft.com/office/powerpoint/2010/main" val="1134856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Background: Friendliness</a:t>
            </a:r>
            <a:endParaRPr lang="en-US"/>
          </a:p>
        </p:txBody>
      </p:sp>
      <p:sp>
        <p:nvSpPr>
          <p:cNvPr id="3" name="Content Placeholder 2"/>
          <p:cNvSpPr>
            <a:spLocks noGrp="1"/>
          </p:cNvSpPr>
          <p:nvPr>
            <p:ph sz="quarter" idx="1"/>
          </p:nvPr>
        </p:nvSpPr>
        <p:spPr/>
        <p:txBody>
          <a:bodyPr/>
          <a:lstStyle/>
          <a:p>
            <a:r>
              <a:rPr lang="en-US" smtClean="0"/>
              <a:t>English   (Liscombe et al.; 2003)</a:t>
            </a:r>
          </a:p>
          <a:p>
            <a:pPr lvl="1"/>
            <a:r>
              <a:rPr lang="en-US" smtClean="0"/>
              <a:t>Friendly speech: higher f0 min, mean, max</a:t>
            </a:r>
          </a:p>
          <a:p>
            <a:pPr lvl="3"/>
            <a:r>
              <a:rPr lang="en-US" smtClean="0"/>
              <a:t>but all other positive valence similar</a:t>
            </a:r>
          </a:p>
          <a:p>
            <a:pPr lvl="1"/>
            <a:r>
              <a:rPr lang="en-US" smtClean="0"/>
              <a:t>Higher spectral tilt (H2-H1) of stressed vowel</a:t>
            </a:r>
          </a:p>
          <a:p>
            <a:r>
              <a:rPr lang="en-US" smtClean="0"/>
              <a:t>Swedish  (House; 2005)</a:t>
            </a:r>
          </a:p>
          <a:p>
            <a:pPr lvl="1"/>
            <a:r>
              <a:rPr lang="en-US" smtClean="0"/>
              <a:t>Higher F0 in questions (especially late in syllable) friendlier than low F0 or a peak early in the syllable.</a:t>
            </a:r>
          </a:p>
          <a:p>
            <a:r>
              <a:rPr lang="en-US" smtClean="0"/>
              <a:t>Chinese  (Chen et al. 2004, Li and Wang 2004)</a:t>
            </a:r>
          </a:p>
          <a:p>
            <a:pPr lvl="1"/>
            <a:r>
              <a:rPr lang="en-US" smtClean="0"/>
              <a:t>statements and questions produced by actors, </a:t>
            </a:r>
          </a:p>
          <a:p>
            <a:pPr lvl="1"/>
            <a:r>
              <a:rPr lang="en-US" smtClean="0"/>
              <a:t>Friendly speech had higher mean F0, faster</a:t>
            </a:r>
          </a:p>
          <a:p>
            <a:pPr lvl="2"/>
            <a:endParaRPr lang="en-US"/>
          </a:p>
        </p:txBody>
      </p:sp>
    </p:spTree>
    <p:extLst>
      <p:ext uri="{BB962C8B-B14F-4D97-AF65-F5344CB8AC3E}">
        <p14:creationId xmlns:p14="http://schemas.microsoft.com/office/powerpoint/2010/main" val="17236658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Background:</a:t>
            </a:r>
            <a:br>
              <a:rPr lang="en-US" smtClean="0"/>
            </a:br>
            <a:r>
              <a:rPr lang="en-US" smtClean="0"/>
              <a:t>Flirtation/Attractiveness</a:t>
            </a:r>
            <a:endParaRPr lang="en-US"/>
          </a:p>
        </p:txBody>
      </p:sp>
      <p:sp>
        <p:nvSpPr>
          <p:cNvPr id="3" name="Content Placeholder 2"/>
          <p:cNvSpPr>
            <a:spLocks noGrp="1"/>
          </p:cNvSpPr>
          <p:nvPr>
            <p:ph sz="quarter" idx="1"/>
          </p:nvPr>
        </p:nvSpPr>
        <p:spPr/>
        <p:txBody>
          <a:bodyPr/>
          <a:lstStyle/>
          <a:p>
            <a:r>
              <a:rPr lang="en-US" smtClean="0"/>
              <a:t>Attractiveness</a:t>
            </a:r>
          </a:p>
          <a:p>
            <a:pPr lvl="1"/>
            <a:r>
              <a:rPr lang="en-US" smtClean="0"/>
              <a:t>Raised F0 in women’s voices</a:t>
            </a:r>
          </a:p>
          <a:p>
            <a:pPr lvl="2"/>
            <a:r>
              <a:rPr lang="en-US" smtClean="0"/>
              <a:t>Preferred by men (Feinberg et al 2008, Jones et al 2010)</a:t>
            </a:r>
          </a:p>
          <a:p>
            <a:pPr lvl="2"/>
            <a:r>
              <a:rPr lang="en-US" smtClean="0"/>
              <a:t>Rated more attractive by men (Collins and Missing, 2003; Puts et al., 2011).</a:t>
            </a:r>
          </a:p>
          <a:p>
            <a:pPr lvl="1"/>
            <a:r>
              <a:rPr lang="en-US" smtClean="0"/>
              <a:t>Lowered F0 or close harmonics in men’s voices</a:t>
            </a:r>
          </a:p>
          <a:p>
            <a:pPr lvl="2"/>
            <a:r>
              <a:rPr lang="en-US" smtClean="0"/>
              <a:t>labeled by women as more attractive or masculine (Collins and Missing, 2003; Puts et al., 2011).	</a:t>
            </a:r>
          </a:p>
          <a:p>
            <a:r>
              <a:rPr lang="en-US" smtClean="0"/>
              <a:t>Flirtatiousness:</a:t>
            </a:r>
          </a:p>
          <a:p>
            <a:pPr lvl="1"/>
            <a:r>
              <a:rPr lang="en-US" smtClean="0"/>
              <a:t>Higher F0 or dispersed formants in women’s voices</a:t>
            </a:r>
          </a:p>
          <a:p>
            <a:pPr lvl="2"/>
            <a:r>
              <a:rPr lang="en-US" smtClean="0"/>
              <a:t>perceive as more flirtatious by other women (Puts et al., 2011).</a:t>
            </a:r>
          </a:p>
          <a:p>
            <a:endParaRPr lang="en-US"/>
          </a:p>
        </p:txBody>
      </p:sp>
    </p:spTree>
    <p:extLst>
      <p:ext uri="{BB962C8B-B14F-4D97-AF65-F5344CB8AC3E}">
        <p14:creationId xmlns:p14="http://schemas.microsoft.com/office/powerpoint/2010/main" val="97862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social meaning</a:t>
            </a:r>
            <a:endParaRPr lang="en-US" dirty="0"/>
          </a:p>
        </p:txBody>
      </p:sp>
      <p:sp>
        <p:nvSpPr>
          <p:cNvPr id="3" name="Content Placeholder 2"/>
          <p:cNvSpPr>
            <a:spLocks noGrp="1"/>
          </p:cNvSpPr>
          <p:nvPr>
            <p:ph sz="quarter" idx="1"/>
          </p:nvPr>
        </p:nvSpPr>
        <p:spPr/>
        <p:txBody>
          <a:bodyPr/>
          <a:lstStyle/>
          <a:p>
            <a:r>
              <a:rPr lang="en-US" sz="3200" dirty="0" smtClean="0"/>
              <a:t>Stance</a:t>
            </a:r>
            <a:endParaRPr lang="en-US" sz="3200" dirty="0"/>
          </a:p>
          <a:p>
            <a:pPr lvl="1"/>
            <a:r>
              <a:rPr lang="en-US" sz="3000" dirty="0" smtClean="0"/>
              <a:t>Friendly, flirt, awkward, assertive</a:t>
            </a:r>
            <a:endParaRPr lang="en-US" sz="3000" dirty="0"/>
          </a:p>
          <a:p>
            <a:r>
              <a:rPr lang="en-US" sz="3200" dirty="0" smtClean="0"/>
              <a:t>Social </a:t>
            </a:r>
            <a:r>
              <a:rPr lang="en-US" sz="3200" dirty="0"/>
              <a:t>Bond</a:t>
            </a:r>
          </a:p>
          <a:p>
            <a:pPr lvl="1"/>
            <a:r>
              <a:rPr lang="en-US" sz="3000" dirty="0"/>
              <a:t>Clicking or Connection</a:t>
            </a:r>
          </a:p>
          <a:p>
            <a:pPr lvl="1"/>
            <a:r>
              <a:rPr lang="en-US" sz="3000" dirty="0"/>
              <a:t>Romantic </a:t>
            </a:r>
            <a:r>
              <a:rPr lang="en-US" sz="3000" dirty="0" smtClean="0"/>
              <a:t>Interest</a:t>
            </a:r>
          </a:p>
          <a:p>
            <a:r>
              <a:rPr lang="en-US" sz="2800" b="1" dirty="0"/>
              <a:t>946 4-minute dates</a:t>
            </a:r>
          </a:p>
          <a:p>
            <a:pPr lvl="1"/>
            <a:r>
              <a:rPr lang="en-US" sz="2800" dirty="0"/>
              <a:t>~800K words, hand-transcribed</a:t>
            </a:r>
          </a:p>
          <a:p>
            <a:pPr lvl="1"/>
            <a:r>
              <a:rPr lang="en-US" sz="2800" dirty="0" smtClean="0"/>
              <a:t>~</a:t>
            </a:r>
            <a:r>
              <a:rPr lang="en-US" sz="2800" dirty="0"/>
              <a:t>60 hours,  from shoulder sash </a:t>
            </a:r>
            <a:r>
              <a:rPr lang="en-US" sz="2800" dirty="0" smtClean="0"/>
              <a:t>recorders</a:t>
            </a:r>
          </a:p>
          <a:p>
            <a:pPr lvl="1"/>
            <a:r>
              <a:rPr lang="en-US" sz="2800" dirty="0"/>
              <a:t>3 events,   20x20=400 dates  x 3 </a:t>
            </a:r>
          </a:p>
          <a:p>
            <a:pPr lvl="1"/>
            <a:r>
              <a:rPr lang="en-US" sz="2800" dirty="0" smtClean="0"/>
              <a:t>Date </a:t>
            </a:r>
            <a:r>
              <a:rPr lang="en-US" sz="2800" dirty="0"/>
              <a:t>perceptions, demographics, preferences</a:t>
            </a:r>
          </a:p>
          <a:p>
            <a:endParaRPr lang="en-US" sz="3200" dirty="0"/>
          </a:p>
        </p:txBody>
      </p:sp>
    </p:spTree>
    <p:extLst>
      <p:ext uri="{BB962C8B-B14F-4D97-AF65-F5344CB8AC3E}">
        <p14:creationId xmlns:p14="http://schemas.microsoft.com/office/powerpoint/2010/main" val="6492421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annotation</a:t>
            </a:r>
            <a:endParaRPr lang="en-US"/>
          </a:p>
        </p:txBody>
      </p:sp>
      <p:sp>
        <p:nvSpPr>
          <p:cNvPr id="3" name="Content Placeholder 2"/>
          <p:cNvSpPr>
            <a:spLocks noGrp="1"/>
          </p:cNvSpPr>
          <p:nvPr>
            <p:ph sz="quarter" idx="1"/>
          </p:nvPr>
        </p:nvSpPr>
        <p:spPr/>
        <p:txBody>
          <a:bodyPr/>
          <a:lstStyle/>
          <a:p>
            <a:r>
              <a:rPr lang="en-US" smtClean="0"/>
              <a:t>Each speaker wore a microphone</a:t>
            </a:r>
          </a:p>
          <a:p>
            <a:r>
              <a:rPr lang="en-US" smtClean="0"/>
              <a:t>So each date had two recordings</a:t>
            </a:r>
          </a:p>
          <a:p>
            <a:r>
              <a:rPr lang="en-US" smtClean="0"/>
              <a:t>The wavefile from each speaker was manually segmented into 4-minute dates</a:t>
            </a:r>
          </a:p>
          <a:p>
            <a:r>
              <a:rPr lang="en-US" smtClean="0"/>
              <a:t>Professional transcription service produced:</a:t>
            </a:r>
          </a:p>
          <a:p>
            <a:pPr lvl="1"/>
            <a:r>
              <a:rPr lang="en-US" smtClean="0"/>
              <a:t>words, laughter, disfluencies</a:t>
            </a:r>
          </a:p>
          <a:p>
            <a:pPr lvl="1"/>
            <a:r>
              <a:rPr lang="en-US" smtClean="0"/>
              <a:t>timestamps for turn beginning and end (1 second)</a:t>
            </a:r>
          </a:p>
          <a:p>
            <a:pPr lvl="2"/>
            <a:r>
              <a:rPr lang="en-US" smtClean="0"/>
              <a:t>for 10% of the dates, timestamp at 0.1 second granularity</a:t>
            </a:r>
          </a:p>
          <a:p>
            <a:pPr lvl="1"/>
            <a:r>
              <a:rPr lang="en-US" smtClean="0"/>
              <a:t>using both recordings</a:t>
            </a:r>
            <a:endParaRPr lang="en-US"/>
          </a:p>
        </p:txBody>
      </p:sp>
    </p:spTree>
    <p:extLst>
      <p:ext uri="{BB962C8B-B14F-4D97-AF65-F5344CB8AC3E}">
        <p14:creationId xmlns:p14="http://schemas.microsoft.com/office/powerpoint/2010/main" val="448387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Grp="1" noRot="1" noChangeArrowheads="1"/>
          </p:cNvSpPr>
          <p:nvPr>
            <p:ph type="title"/>
          </p:nvPr>
        </p:nvSpPr>
        <p:spPr>
          <a:xfrm>
            <a:off x="0" y="274639"/>
            <a:ext cx="8686800" cy="868361"/>
          </a:xfrm>
        </p:spPr>
        <p:txBody>
          <a:bodyPr/>
          <a:lstStyle/>
          <a:p>
            <a:r>
              <a:rPr lang="en-US" dirty="0" smtClean="0"/>
              <a:t>Distinctive vs. Dimensional approach</a:t>
            </a:r>
            <a:endParaRPr lang="en-US" dirty="0"/>
          </a:p>
        </p:txBody>
      </p:sp>
      <p:sp>
        <p:nvSpPr>
          <p:cNvPr id="48133" name="Rectangle 5"/>
          <p:cNvSpPr>
            <a:spLocks noGrp="1" noChangeArrowheads="1"/>
          </p:cNvSpPr>
          <p:nvPr>
            <p:ph sz="quarter" idx="1"/>
          </p:nvPr>
        </p:nvSpPr>
        <p:spPr>
          <a:xfrm>
            <a:off x="457200" y="1447800"/>
            <a:ext cx="4206240" cy="4572000"/>
          </a:xfrm>
        </p:spPr>
        <p:txBody>
          <a:bodyPr/>
          <a:lstStyle/>
          <a:p>
            <a:pPr marL="0" indent="0">
              <a:buNone/>
            </a:pPr>
            <a:r>
              <a:rPr lang="en-US" b="1" dirty="0" smtClean="0"/>
              <a:t>Distinctive</a:t>
            </a:r>
          </a:p>
          <a:p>
            <a:endParaRPr lang="en-US" dirty="0" smtClean="0"/>
          </a:p>
          <a:p>
            <a:r>
              <a:rPr lang="en-US" dirty="0" smtClean="0"/>
              <a:t>Emotions are units.</a:t>
            </a:r>
          </a:p>
          <a:p>
            <a:r>
              <a:rPr lang="en-US" dirty="0" smtClean="0"/>
              <a:t>Limited number of basic emotions.	</a:t>
            </a:r>
          </a:p>
          <a:p>
            <a:r>
              <a:rPr lang="en-US" dirty="0" smtClean="0"/>
              <a:t>Basic emotions are innate and universal</a:t>
            </a:r>
          </a:p>
          <a:p>
            <a:r>
              <a:rPr lang="en-US" dirty="0" smtClean="0"/>
              <a:t>Methodology advantage</a:t>
            </a:r>
          </a:p>
          <a:p>
            <a:pPr lvl="1"/>
            <a:r>
              <a:rPr lang="en-US" dirty="0" smtClean="0"/>
              <a:t>Useful in analyzing traits of personality.</a:t>
            </a:r>
            <a:endParaRPr lang="en-US" dirty="0"/>
          </a:p>
        </p:txBody>
      </p:sp>
      <p:sp>
        <p:nvSpPr>
          <p:cNvPr id="48134" name="Rectangle 6"/>
          <p:cNvSpPr>
            <a:spLocks noGrp="1" noChangeArrowheads="1"/>
          </p:cNvSpPr>
          <p:nvPr>
            <p:ph sz="quarter" idx="2"/>
          </p:nvPr>
        </p:nvSpPr>
        <p:spPr>
          <a:xfrm>
            <a:off x="4933950" y="1447800"/>
            <a:ext cx="4210050" cy="4572000"/>
          </a:xfrm>
        </p:spPr>
        <p:txBody>
          <a:bodyPr/>
          <a:lstStyle/>
          <a:p>
            <a:pPr marL="0" indent="0">
              <a:buNone/>
            </a:pPr>
            <a:r>
              <a:rPr lang="en-US" b="1" dirty="0" smtClean="0"/>
              <a:t>Dimensional</a:t>
            </a:r>
          </a:p>
          <a:p>
            <a:endParaRPr lang="en-US" dirty="0" smtClean="0"/>
          </a:p>
          <a:p>
            <a:r>
              <a:rPr lang="en-US" dirty="0" smtClean="0"/>
              <a:t>Emotions are dimensions.</a:t>
            </a:r>
          </a:p>
          <a:p>
            <a:r>
              <a:rPr lang="en-US" dirty="0" smtClean="0"/>
              <a:t>Limited # of labels but unlimited number of emotions.</a:t>
            </a:r>
          </a:p>
          <a:p>
            <a:r>
              <a:rPr lang="en-US" dirty="0" smtClean="0"/>
              <a:t>Emotions are culturally learned.</a:t>
            </a:r>
          </a:p>
          <a:p>
            <a:r>
              <a:rPr lang="en-US" dirty="0" smtClean="0"/>
              <a:t>Methodological advantage:</a:t>
            </a:r>
          </a:p>
          <a:p>
            <a:pPr lvl="1"/>
            <a:r>
              <a:rPr lang="en-US" dirty="0" smtClean="0"/>
              <a:t>Easier to obtain reliable measures.</a:t>
            </a:r>
            <a:endParaRPr lang="en-US" dirty="0"/>
          </a:p>
        </p:txBody>
      </p:sp>
      <p:sp>
        <p:nvSpPr>
          <p:cNvPr id="5" name="TextBox 4"/>
          <p:cNvSpPr txBox="1"/>
          <p:nvPr/>
        </p:nvSpPr>
        <p:spPr>
          <a:xfrm>
            <a:off x="533400" y="6451600"/>
            <a:ext cx="2458225" cy="338554"/>
          </a:xfrm>
          <a:prstGeom prst="rect">
            <a:avLst/>
          </a:prstGeom>
          <a:noFill/>
        </p:spPr>
        <p:txBody>
          <a:bodyPr wrap="none" rtlCol="0">
            <a:spAutoFit/>
          </a:bodyPr>
          <a:lstStyle/>
          <a:p>
            <a:r>
              <a:rPr lang="en-US"/>
              <a:t>Slide from Julia Braverman</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Study 1:</a:t>
            </a:r>
            <a:br>
              <a:rPr lang="en-US" smtClean="0"/>
            </a:br>
            <a:r>
              <a:rPr lang="en-US" smtClean="0"/>
              <a:t>What we attempted to predict</a:t>
            </a:r>
            <a:endParaRPr lang="en-US"/>
          </a:p>
        </p:txBody>
      </p:sp>
      <p:sp>
        <p:nvSpPr>
          <p:cNvPr id="3" name="Content Placeholder 2"/>
          <p:cNvSpPr>
            <a:spLocks noGrp="1"/>
          </p:cNvSpPr>
          <p:nvPr>
            <p:ph sz="quarter" idx="1"/>
          </p:nvPr>
        </p:nvSpPr>
        <p:spPr/>
        <p:txBody>
          <a:bodyPr/>
          <a:lstStyle/>
          <a:p>
            <a:r>
              <a:rPr lang="en-US" dirty="0" smtClean="0"/>
              <a:t>Conversational style:</a:t>
            </a:r>
          </a:p>
          <a:p>
            <a:pPr lvl="1"/>
            <a:r>
              <a:rPr lang="en-US" dirty="0" smtClean="0"/>
              <a:t>How often did they behave in the following ways on this date?</a:t>
            </a:r>
          </a:p>
          <a:p>
            <a:pPr lvl="2"/>
            <a:r>
              <a:rPr lang="en-US" dirty="0" smtClean="0"/>
              <a:t>On a scale of 1-10 (1=never, 10=constantly)</a:t>
            </a:r>
          </a:p>
          <a:p>
            <a:pPr marL="319088" lvl="1" indent="0">
              <a:buNone/>
            </a:pPr>
            <a:r>
              <a:rPr lang="en-US" sz="2800" dirty="0" smtClean="0">
                <a:solidFill>
                  <a:srgbClr val="0000FF"/>
                </a:solidFill>
              </a:rPr>
              <a:t>awkward</a:t>
            </a:r>
          </a:p>
          <a:p>
            <a:pPr marL="319088" lvl="1" indent="0">
              <a:buNone/>
            </a:pPr>
            <a:r>
              <a:rPr lang="en-US" sz="2800" dirty="0" smtClean="0">
                <a:solidFill>
                  <a:srgbClr val="0000FF"/>
                </a:solidFill>
              </a:rPr>
              <a:t>friendly </a:t>
            </a:r>
          </a:p>
          <a:p>
            <a:pPr marL="319088" lvl="1" indent="0">
              <a:buNone/>
            </a:pPr>
            <a:r>
              <a:rPr lang="en-US" sz="2800" dirty="0" smtClean="0">
                <a:solidFill>
                  <a:srgbClr val="0000FF"/>
                </a:solidFill>
              </a:rPr>
              <a:t>flirtatious </a:t>
            </a:r>
          </a:p>
          <a:p>
            <a:pPr marL="319088" lvl="1" indent="0">
              <a:buNone/>
            </a:pPr>
            <a:r>
              <a:rPr lang="en-US" sz="2800" dirty="0" smtClean="0">
                <a:solidFill>
                  <a:srgbClr val="0000FF"/>
                </a:solidFill>
              </a:rPr>
              <a:t>assertive</a:t>
            </a:r>
            <a:endParaRPr lang="en-US" sz="2800" dirty="0">
              <a:solidFill>
                <a:srgbClr val="0000FF"/>
              </a:solidFill>
            </a:endParaRPr>
          </a:p>
        </p:txBody>
      </p:sp>
    </p:spTree>
    <p:extLst>
      <p:ext uri="{BB962C8B-B14F-4D97-AF65-F5344CB8AC3E}">
        <p14:creationId xmlns:p14="http://schemas.microsoft.com/office/powerpoint/2010/main" val="5342423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639761"/>
          </a:xfrm>
        </p:spPr>
        <p:txBody>
          <a:bodyPr/>
          <a:lstStyle/>
          <a:p>
            <a:r>
              <a:rPr lang="en-US" dirty="0" smtClean="0"/>
              <a:t>Features</a:t>
            </a:r>
            <a:endParaRPr lang="en-US" dirty="0"/>
          </a:p>
        </p:txBody>
      </p:sp>
      <p:sp>
        <p:nvSpPr>
          <p:cNvPr id="11" name="Content Placeholder 10"/>
          <p:cNvSpPr>
            <a:spLocks noGrp="1"/>
          </p:cNvSpPr>
          <p:nvPr>
            <p:ph sz="quarter" idx="1"/>
          </p:nvPr>
        </p:nvSpPr>
        <p:spPr>
          <a:xfrm>
            <a:off x="914400" y="838200"/>
            <a:ext cx="7772400" cy="4572000"/>
          </a:xfrm>
        </p:spPr>
        <p:txBody>
          <a:bodyPr/>
          <a:lstStyle/>
          <a:p>
            <a:r>
              <a:rPr lang="en-US" dirty="0" smtClean="0"/>
              <a:t>Prosodic</a:t>
            </a:r>
          </a:p>
          <a:p>
            <a:pPr lvl="1"/>
            <a:r>
              <a:rPr lang="en-US" dirty="0" smtClean="0"/>
              <a:t>pitch (min, mean, max, </a:t>
            </a:r>
            <a:r>
              <a:rPr lang="en-US" dirty="0" err="1" smtClean="0"/>
              <a:t>std</a:t>
            </a:r>
            <a:r>
              <a:rPr lang="en-US" dirty="0" smtClean="0"/>
              <a:t>)</a:t>
            </a:r>
          </a:p>
          <a:p>
            <a:pPr lvl="1"/>
            <a:r>
              <a:rPr lang="en-US" dirty="0" smtClean="0"/>
              <a:t>intensity (min, max, mean, </a:t>
            </a:r>
            <a:r>
              <a:rPr lang="en-US" dirty="0" err="1" smtClean="0"/>
              <a:t>std</a:t>
            </a:r>
            <a:r>
              <a:rPr lang="en-US" dirty="0" smtClean="0"/>
              <a:t>)</a:t>
            </a:r>
          </a:p>
          <a:p>
            <a:pPr lvl="1"/>
            <a:r>
              <a:rPr lang="en-US" dirty="0" smtClean="0"/>
              <a:t>duration of turn</a:t>
            </a:r>
          </a:p>
          <a:p>
            <a:pPr lvl="1"/>
            <a:r>
              <a:rPr lang="en-US" dirty="0" smtClean="0"/>
              <a:t>rate of speech (words per second)</a:t>
            </a:r>
          </a:p>
          <a:p>
            <a:r>
              <a:rPr lang="en-US" dirty="0" smtClean="0"/>
              <a:t>Lexical</a:t>
            </a:r>
          </a:p>
          <a:p>
            <a:pPr lvl="1"/>
            <a:r>
              <a:rPr lang="en-US" dirty="0" smtClean="0"/>
              <a:t>negation words (don’t, didn’t, won’t, can’t, not, never)</a:t>
            </a:r>
          </a:p>
          <a:p>
            <a:pPr lvl="1"/>
            <a:r>
              <a:rPr lang="en-US" dirty="0" smtClean="0"/>
              <a:t>hedges (kind of, sort of, probably, I don’t know)</a:t>
            </a:r>
          </a:p>
          <a:p>
            <a:pPr lvl="1"/>
            <a:r>
              <a:rPr lang="en-US" dirty="0" smtClean="0"/>
              <a:t>personal pronouns (I, you, we, us)</a:t>
            </a:r>
          </a:p>
          <a:p>
            <a:r>
              <a:rPr lang="en-US" dirty="0" smtClean="0"/>
              <a:t>Dialog</a:t>
            </a:r>
          </a:p>
          <a:p>
            <a:pPr lvl="1"/>
            <a:r>
              <a:rPr lang="en-US" dirty="0" smtClean="0"/>
              <a:t>questions</a:t>
            </a:r>
          </a:p>
          <a:p>
            <a:pPr lvl="1"/>
            <a:r>
              <a:rPr lang="en-US" dirty="0" smtClean="0"/>
              <a:t>backchannels (“uh-huh”, “yeah”)</a:t>
            </a:r>
          </a:p>
          <a:p>
            <a:pPr lvl="1"/>
            <a:r>
              <a:rPr lang="en-US" dirty="0" smtClean="0"/>
              <a:t>appreciations (“Wow!”, “That’s great!”)</a:t>
            </a:r>
          </a:p>
          <a:p>
            <a:pPr lvl="1"/>
            <a:r>
              <a:rPr lang="en-US" dirty="0" smtClean="0"/>
              <a:t>sympathy (“That’s awful!” “Oh, that sucks!”)</a:t>
            </a:r>
          </a:p>
          <a:p>
            <a:pPr lvl="1"/>
            <a:endParaRPr lang="en-US" dirty="0" smtClean="0"/>
          </a:p>
        </p:txBody>
      </p:sp>
      <p:pic>
        <p:nvPicPr>
          <p:cNvPr id="12" name="Content Placeholder 5" descr="ohreally329-309.tiff"/>
          <p:cNvPicPr>
            <a:picLocks noChangeAspect="1"/>
          </p:cNvPicPr>
          <p:nvPr/>
        </p:nvPicPr>
        <p:blipFill>
          <a:blip r:embed="rId4"/>
          <a:srcRect t="-9864" b="-9864"/>
          <a:stretch>
            <a:fillRect/>
          </a:stretch>
        </p:blipFill>
        <p:spPr bwMode="auto">
          <a:xfrm>
            <a:off x="5867400" y="762000"/>
            <a:ext cx="3276600" cy="1752600"/>
          </a:xfrm>
          <a:prstGeom prst="rect">
            <a:avLst/>
          </a:prstGeom>
          <a:noFill/>
          <a:ln w="9525">
            <a:noFill/>
            <a:miter lim="800000"/>
            <a:headEnd/>
            <a:tailEnd/>
          </a:ln>
        </p:spPr>
      </p:pic>
      <p:pic>
        <p:nvPicPr>
          <p:cNvPr id="6" name="329_309ohreally.wav">
            <a:hlinkClick r:id="" action="ppaction://media"/>
          </p:cNvPr>
          <p:cNvPicPr>
            <a:picLocks noRot="1"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00600" y="457200"/>
            <a:ext cx="962025" cy="962025"/>
          </a:xfrm>
          <a:prstGeom prst="rect">
            <a:avLst/>
          </a:prstGeom>
        </p:spPr>
      </p:pic>
    </p:spTree>
    <p:extLst>
      <p:ext uri="{BB962C8B-B14F-4D97-AF65-F5344CB8AC3E}">
        <p14:creationId xmlns:p14="http://schemas.microsoft.com/office/powerpoint/2010/main" val="3816953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411161"/>
          </a:xfrm>
        </p:spPr>
        <p:txBody>
          <a:bodyPr/>
          <a:lstStyle/>
          <a:p>
            <a:r>
              <a:rPr lang="en-US" dirty="0" smtClean="0"/>
              <a:t>LIWC</a:t>
            </a:r>
            <a:endParaRPr lang="en-US" dirty="0"/>
          </a:p>
        </p:txBody>
      </p:sp>
      <p:sp>
        <p:nvSpPr>
          <p:cNvPr id="3" name="Content Placeholder 2"/>
          <p:cNvSpPr>
            <a:spLocks noGrp="1"/>
          </p:cNvSpPr>
          <p:nvPr>
            <p:ph sz="quarter" idx="1"/>
          </p:nvPr>
        </p:nvSpPr>
        <p:spPr>
          <a:xfrm>
            <a:off x="304800" y="762000"/>
            <a:ext cx="8839200" cy="4572000"/>
          </a:xfrm>
        </p:spPr>
        <p:txBody>
          <a:bodyPr/>
          <a:lstStyle/>
          <a:p>
            <a:pPr marL="0" indent="0">
              <a:buNone/>
            </a:pPr>
            <a:r>
              <a:rPr lang="en-US" sz="2400" dirty="0" smtClean="0"/>
              <a:t>Linguistic Inquiry and Word Count </a:t>
            </a:r>
          </a:p>
          <a:p>
            <a:pPr marL="319088" lvl="1" indent="0">
              <a:buNone/>
            </a:pPr>
            <a:r>
              <a:rPr lang="en-US" dirty="0" smtClean="0"/>
              <a:t>Pennebaker, Francis, &amp; Booth, 2001</a:t>
            </a:r>
          </a:p>
          <a:p>
            <a:pPr marL="319088" lvl="1" indent="0">
              <a:buNone/>
            </a:pPr>
            <a:r>
              <a:rPr lang="en-US" dirty="0" smtClean="0"/>
              <a:t>dictionary of 2300 words grouped into &gt; 70 classes, modified:</a:t>
            </a:r>
          </a:p>
          <a:p>
            <a:pPr marL="0" indent="0">
              <a:buNone/>
            </a:pPr>
            <a:r>
              <a:rPr lang="en-US" sz="2400" dirty="0" smtClean="0"/>
              <a:t>I: I’d, I’ll, I’m, I’ve, me, mine, my, myself (not counting I mean)</a:t>
            </a:r>
          </a:p>
          <a:p>
            <a:pPr marL="0" indent="0">
              <a:buNone/>
            </a:pPr>
            <a:r>
              <a:rPr lang="en-US" sz="2400" dirty="0" smtClean="0"/>
              <a:t>YOU: you, you’d, you’ll, your, you’re, yours, you’ve (not counting you know)</a:t>
            </a:r>
          </a:p>
          <a:p>
            <a:pPr marL="0" indent="0">
              <a:buNone/>
            </a:pPr>
            <a:r>
              <a:rPr lang="en-US" sz="2400" dirty="0" smtClean="0"/>
              <a:t>SEX: sex, sexy, sexual, stripper, lover, kissed, kissing</a:t>
            </a:r>
          </a:p>
          <a:p>
            <a:pPr marL="0" indent="0">
              <a:buNone/>
            </a:pPr>
            <a:r>
              <a:rPr lang="en-US" sz="2400" dirty="0" smtClean="0"/>
              <a:t>LOVE: love, loved, loving, passion, passions, passionate</a:t>
            </a:r>
          </a:p>
          <a:p>
            <a:pPr marL="0" indent="0">
              <a:buNone/>
            </a:pPr>
            <a:r>
              <a:rPr lang="en-US" sz="2400" dirty="0" smtClean="0"/>
              <a:t>HATE: hate, hates, hated</a:t>
            </a:r>
          </a:p>
          <a:p>
            <a:pPr marL="0" indent="0">
              <a:buNone/>
            </a:pPr>
            <a:r>
              <a:rPr lang="en-US" sz="2400" dirty="0" smtClean="0"/>
              <a:t>SWEAR: suck*, hell*, crap*, shit*, screw*, damn*, heck, </a:t>
            </a:r>
            <a:r>
              <a:rPr lang="en-US" sz="2400" dirty="0" err="1" smtClean="0"/>
              <a:t>f.ck</a:t>
            </a:r>
            <a:r>
              <a:rPr lang="en-US" sz="2400" dirty="0" smtClean="0"/>
              <a:t>*, ass*, ...</a:t>
            </a:r>
          </a:p>
          <a:p>
            <a:pPr marL="0" indent="0">
              <a:buNone/>
            </a:pPr>
            <a:r>
              <a:rPr lang="en-US" sz="2400" dirty="0" smtClean="0"/>
              <a:t>NEGEMOTION: bad, weird, hate, crazy, problem*, difficult, tough, awkward, boring</a:t>
            </a:r>
          </a:p>
          <a:p>
            <a:pPr marL="0" indent="0">
              <a:buNone/>
            </a:pPr>
            <a:r>
              <a:rPr lang="en-US" sz="2400" dirty="0" smtClean="0"/>
              <a:t>NEGATE: don’t, not, no, didn’t, never, can’t, doesn’t, wasn’t, nothing, isn’t, …</a:t>
            </a:r>
          </a:p>
        </p:txBody>
      </p:sp>
    </p:spTree>
    <p:extLst>
      <p:ext uri="{BB962C8B-B14F-4D97-AF65-F5344CB8AC3E}">
        <p14:creationId xmlns:p14="http://schemas.microsoft.com/office/powerpoint/2010/main" val="6208669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Additional lexical features</a:t>
            </a:r>
            <a:endParaRPr lang="en-US"/>
          </a:p>
        </p:txBody>
      </p:sp>
      <p:sp>
        <p:nvSpPr>
          <p:cNvPr id="3" name="Content Placeholder 2"/>
          <p:cNvSpPr>
            <a:spLocks noGrp="1"/>
          </p:cNvSpPr>
          <p:nvPr>
            <p:ph sz="quarter" idx="1"/>
          </p:nvPr>
        </p:nvSpPr>
        <p:spPr/>
        <p:txBody>
          <a:bodyPr/>
          <a:lstStyle/>
          <a:p>
            <a:r>
              <a:rPr lang="en-US" smtClean="0"/>
              <a:t>Hedges</a:t>
            </a:r>
          </a:p>
          <a:p>
            <a:pPr lvl="1"/>
            <a:r>
              <a:rPr lang="en-US" smtClean="0"/>
              <a:t>kind of, sort of, a little, I don’t know, I guess</a:t>
            </a:r>
          </a:p>
          <a:p>
            <a:r>
              <a:rPr lang="en-US" smtClean="0"/>
              <a:t>Work terms</a:t>
            </a:r>
          </a:p>
          <a:p>
            <a:pPr lvl="1"/>
            <a:r>
              <a:rPr lang="en-US" smtClean="0"/>
              <a:t>research, advisor, lab, work, finish, PhD, department</a:t>
            </a:r>
          </a:p>
          <a:p>
            <a:r>
              <a:rPr lang="en-US" smtClean="0"/>
              <a:t>Metadiscussion of dating</a:t>
            </a:r>
          </a:p>
          <a:p>
            <a:pPr lvl="1"/>
            <a:r>
              <a:rPr lang="en-US" smtClean="0"/>
              <a:t> speed date, flirt, event, dating, rating</a:t>
            </a:r>
          </a:p>
          <a:p>
            <a:r>
              <a:rPr lang="en-US" smtClean="0"/>
              <a:t>UH or UM:</a:t>
            </a:r>
          </a:p>
          <a:p>
            <a:pPr lvl="1"/>
            <a:r>
              <a:rPr lang="en-US" smtClean="0"/>
              <a:t>M: Um, eventually, yeah, but right now I want to get some more experience, uh, in research.</a:t>
            </a:r>
          </a:p>
          <a:p>
            <a:r>
              <a:rPr lang="en-US" smtClean="0"/>
              <a:t>Like, you know, I mean:</a:t>
            </a:r>
          </a:p>
          <a:p>
            <a:pPr lvl="1"/>
            <a:endParaRPr lang="en-US" smtClean="0"/>
          </a:p>
        </p:txBody>
      </p:sp>
    </p:spTree>
    <p:extLst>
      <p:ext uri="{BB962C8B-B14F-4D97-AF65-F5344CB8AC3E}">
        <p14:creationId xmlns:p14="http://schemas.microsoft.com/office/powerpoint/2010/main" val="288342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772400" cy="1143000"/>
          </a:xfrm>
        </p:spPr>
        <p:txBody>
          <a:bodyPr/>
          <a:lstStyle/>
          <a:p>
            <a:r>
              <a:rPr lang="en-US" dirty="0" smtClean="0"/>
              <a:t>Speed date features </a:t>
            </a:r>
            <a:r>
              <a:rPr lang="en-US" dirty="0"/>
              <a:t>extracted within </a:t>
            </a:r>
            <a:r>
              <a:rPr lang="en-US" dirty="0" smtClean="0"/>
              <a:t>turns: used for </a:t>
            </a:r>
            <a:r>
              <a:rPr lang="en-US" smtClean="0"/>
              <a:t>whole side</a:t>
            </a:r>
            <a:endParaRPr lang="en-US" dirty="0"/>
          </a:p>
        </p:txBody>
      </p:sp>
      <p:pic>
        <p:nvPicPr>
          <p:cNvPr id="4" name="Content Placeholder 3" descr="329-309pitchrange.tiff"/>
          <p:cNvPicPr>
            <a:picLocks noGrp="1" noChangeAspect="1"/>
          </p:cNvPicPr>
          <p:nvPr>
            <p:ph sz="quarter" idx="1"/>
          </p:nvPr>
        </p:nvPicPr>
        <p:blipFill>
          <a:blip r:embed="rId4"/>
          <a:srcRect l="-13328" r="-13328"/>
          <a:stretch>
            <a:fillRect/>
          </a:stretch>
        </p:blipFill>
        <p:spPr>
          <a:xfrm>
            <a:off x="228600" y="1295400"/>
            <a:ext cx="9197340" cy="5410200"/>
          </a:xfrm>
          <a:ln>
            <a:solidFill>
              <a:schemeClr val="accent2"/>
            </a:solidFill>
          </a:ln>
        </p:spPr>
      </p:pic>
      <p:pic>
        <p:nvPicPr>
          <p:cNvPr id="5" name="329-309alright.wav">
            <a:hlinkClick r:id="" action="ppaction://media"/>
          </p:cNvPr>
          <p:cNvPicPr>
            <a:picLocks noRot="1"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3505200"/>
            <a:ext cx="504825" cy="504825"/>
          </a:xfrm>
          <a:prstGeom prst="rect">
            <a:avLst/>
          </a:prstGeom>
        </p:spPr>
      </p:pic>
      <p:sp>
        <p:nvSpPr>
          <p:cNvPr id="6" name="Freeform 5"/>
          <p:cNvSpPr/>
          <p:nvPr/>
        </p:nvSpPr>
        <p:spPr>
          <a:xfrm>
            <a:off x="4889162" y="3793182"/>
            <a:ext cx="488196" cy="297555"/>
          </a:xfrm>
          <a:custGeom>
            <a:avLst/>
            <a:gdLst>
              <a:gd name="connsiteX0" fmla="*/ 311154 w 488196"/>
              <a:gd name="connsiteY0" fmla="*/ 16818 h 297555"/>
              <a:gd name="connsiteX1" fmla="*/ 271049 w 488196"/>
              <a:gd name="connsiteY1" fmla="*/ 30186 h 297555"/>
              <a:gd name="connsiteX2" fmla="*/ 123996 w 488196"/>
              <a:gd name="connsiteY2" fmla="*/ 43555 h 297555"/>
              <a:gd name="connsiteX3" fmla="*/ 204206 w 488196"/>
              <a:gd name="connsiteY3" fmla="*/ 297555 h 297555"/>
              <a:gd name="connsiteX4" fmla="*/ 351259 w 488196"/>
              <a:gd name="connsiteY4" fmla="*/ 270818 h 297555"/>
              <a:gd name="connsiteX5" fmla="*/ 404733 w 488196"/>
              <a:gd name="connsiteY5" fmla="*/ 257450 h 297555"/>
              <a:gd name="connsiteX6" fmla="*/ 458206 w 488196"/>
              <a:gd name="connsiteY6" fmla="*/ 230713 h 297555"/>
              <a:gd name="connsiteX7" fmla="*/ 484943 w 488196"/>
              <a:gd name="connsiteY7" fmla="*/ 190607 h 297555"/>
              <a:gd name="connsiteX8" fmla="*/ 471575 w 488196"/>
              <a:gd name="connsiteY8" fmla="*/ 83660 h 297555"/>
              <a:gd name="connsiteX9" fmla="*/ 458206 w 488196"/>
              <a:gd name="connsiteY9" fmla="*/ 43555 h 297555"/>
              <a:gd name="connsiteX10" fmla="*/ 377996 w 488196"/>
              <a:gd name="connsiteY10" fmla="*/ 16818 h 297555"/>
              <a:gd name="connsiteX11" fmla="*/ 337891 w 488196"/>
              <a:gd name="connsiteY11" fmla="*/ 3450 h 297555"/>
              <a:gd name="connsiteX12" fmla="*/ 311154 w 488196"/>
              <a:gd name="connsiteY12" fmla="*/ 16818 h 29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96" h="297555">
                <a:moveTo>
                  <a:pt x="311154" y="16818"/>
                </a:moveTo>
                <a:cubicBezTo>
                  <a:pt x="297786" y="21274"/>
                  <a:pt x="284999" y="28193"/>
                  <a:pt x="271049" y="30186"/>
                </a:cubicBezTo>
                <a:cubicBezTo>
                  <a:pt x="222324" y="37147"/>
                  <a:pt x="146920" y="0"/>
                  <a:pt x="123996" y="43555"/>
                </a:cubicBezTo>
                <a:cubicBezTo>
                  <a:pt x="0" y="279147"/>
                  <a:pt x="97799" y="276273"/>
                  <a:pt x="204206" y="297555"/>
                </a:cubicBezTo>
                <a:lnTo>
                  <a:pt x="351259" y="270818"/>
                </a:lnTo>
                <a:cubicBezTo>
                  <a:pt x="369275" y="267215"/>
                  <a:pt x="387530" y="263901"/>
                  <a:pt x="404733" y="257450"/>
                </a:cubicBezTo>
                <a:cubicBezTo>
                  <a:pt x="423392" y="250453"/>
                  <a:pt x="440382" y="239625"/>
                  <a:pt x="458206" y="230713"/>
                </a:cubicBezTo>
                <a:cubicBezTo>
                  <a:pt x="467118" y="217344"/>
                  <a:pt x="483488" y="206608"/>
                  <a:pt x="484943" y="190607"/>
                </a:cubicBezTo>
                <a:cubicBezTo>
                  <a:pt x="488196" y="154828"/>
                  <a:pt x="478002" y="119007"/>
                  <a:pt x="471575" y="83660"/>
                </a:cubicBezTo>
                <a:cubicBezTo>
                  <a:pt x="469054" y="69796"/>
                  <a:pt x="469673" y="51746"/>
                  <a:pt x="458206" y="43555"/>
                </a:cubicBezTo>
                <a:cubicBezTo>
                  <a:pt x="435273" y="27174"/>
                  <a:pt x="404733" y="25730"/>
                  <a:pt x="377996" y="16818"/>
                </a:cubicBezTo>
                <a:cubicBezTo>
                  <a:pt x="364628" y="12362"/>
                  <a:pt x="347855" y="13414"/>
                  <a:pt x="337891" y="3450"/>
                </a:cubicBezTo>
                <a:lnTo>
                  <a:pt x="311154" y="16818"/>
                </a:lnTo>
                <a:close/>
              </a:path>
            </a:pathLst>
          </a:cu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7543800" y="4343400"/>
            <a:ext cx="488196" cy="297555"/>
          </a:xfrm>
          <a:custGeom>
            <a:avLst/>
            <a:gdLst>
              <a:gd name="connsiteX0" fmla="*/ 311154 w 488196"/>
              <a:gd name="connsiteY0" fmla="*/ 16818 h 297555"/>
              <a:gd name="connsiteX1" fmla="*/ 271049 w 488196"/>
              <a:gd name="connsiteY1" fmla="*/ 30186 h 297555"/>
              <a:gd name="connsiteX2" fmla="*/ 123996 w 488196"/>
              <a:gd name="connsiteY2" fmla="*/ 43555 h 297555"/>
              <a:gd name="connsiteX3" fmla="*/ 204206 w 488196"/>
              <a:gd name="connsiteY3" fmla="*/ 297555 h 297555"/>
              <a:gd name="connsiteX4" fmla="*/ 351259 w 488196"/>
              <a:gd name="connsiteY4" fmla="*/ 270818 h 297555"/>
              <a:gd name="connsiteX5" fmla="*/ 404733 w 488196"/>
              <a:gd name="connsiteY5" fmla="*/ 257450 h 297555"/>
              <a:gd name="connsiteX6" fmla="*/ 458206 w 488196"/>
              <a:gd name="connsiteY6" fmla="*/ 230713 h 297555"/>
              <a:gd name="connsiteX7" fmla="*/ 484943 w 488196"/>
              <a:gd name="connsiteY7" fmla="*/ 190607 h 297555"/>
              <a:gd name="connsiteX8" fmla="*/ 471575 w 488196"/>
              <a:gd name="connsiteY8" fmla="*/ 83660 h 297555"/>
              <a:gd name="connsiteX9" fmla="*/ 458206 w 488196"/>
              <a:gd name="connsiteY9" fmla="*/ 43555 h 297555"/>
              <a:gd name="connsiteX10" fmla="*/ 377996 w 488196"/>
              <a:gd name="connsiteY10" fmla="*/ 16818 h 297555"/>
              <a:gd name="connsiteX11" fmla="*/ 337891 w 488196"/>
              <a:gd name="connsiteY11" fmla="*/ 3450 h 297555"/>
              <a:gd name="connsiteX12" fmla="*/ 311154 w 488196"/>
              <a:gd name="connsiteY12" fmla="*/ 16818 h 29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96" h="297555">
                <a:moveTo>
                  <a:pt x="311154" y="16818"/>
                </a:moveTo>
                <a:cubicBezTo>
                  <a:pt x="297786" y="21274"/>
                  <a:pt x="284999" y="28193"/>
                  <a:pt x="271049" y="30186"/>
                </a:cubicBezTo>
                <a:cubicBezTo>
                  <a:pt x="222324" y="37147"/>
                  <a:pt x="146920" y="0"/>
                  <a:pt x="123996" y="43555"/>
                </a:cubicBezTo>
                <a:cubicBezTo>
                  <a:pt x="0" y="279147"/>
                  <a:pt x="97799" y="276273"/>
                  <a:pt x="204206" y="297555"/>
                </a:cubicBezTo>
                <a:lnTo>
                  <a:pt x="351259" y="270818"/>
                </a:lnTo>
                <a:cubicBezTo>
                  <a:pt x="369275" y="267215"/>
                  <a:pt x="387530" y="263901"/>
                  <a:pt x="404733" y="257450"/>
                </a:cubicBezTo>
                <a:cubicBezTo>
                  <a:pt x="423392" y="250453"/>
                  <a:pt x="440382" y="239625"/>
                  <a:pt x="458206" y="230713"/>
                </a:cubicBezTo>
                <a:cubicBezTo>
                  <a:pt x="467118" y="217344"/>
                  <a:pt x="483488" y="206608"/>
                  <a:pt x="484943" y="190607"/>
                </a:cubicBezTo>
                <a:cubicBezTo>
                  <a:pt x="488196" y="154828"/>
                  <a:pt x="478002" y="119007"/>
                  <a:pt x="471575" y="83660"/>
                </a:cubicBezTo>
                <a:cubicBezTo>
                  <a:pt x="469054" y="69796"/>
                  <a:pt x="469673" y="51746"/>
                  <a:pt x="458206" y="43555"/>
                </a:cubicBezTo>
                <a:cubicBezTo>
                  <a:pt x="435273" y="27174"/>
                  <a:pt x="404733" y="25730"/>
                  <a:pt x="377996" y="16818"/>
                </a:cubicBezTo>
                <a:cubicBezTo>
                  <a:pt x="364628" y="12362"/>
                  <a:pt x="347855" y="13414"/>
                  <a:pt x="337891" y="3450"/>
                </a:cubicBezTo>
                <a:lnTo>
                  <a:pt x="311154" y="16818"/>
                </a:lnTo>
                <a:close/>
              </a:path>
            </a:pathLst>
          </a:cu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572000" y="2819400"/>
            <a:ext cx="1295400" cy="685800"/>
          </a:xfrm>
          <a:prstGeom prst="rect">
            <a:avLst/>
          </a:prstGeom>
          <a:solidFill>
            <a:schemeClr val="accent4">
              <a:lumMod val="60000"/>
              <a:lumOff val="40000"/>
            </a:schemeClr>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90"/>
                </a:solidFill>
                <a:latin typeface="Calibri"/>
                <a:cs typeface="Calibri"/>
              </a:rPr>
              <a:t>F0 max in this turn</a:t>
            </a:r>
          </a:p>
        </p:txBody>
      </p:sp>
      <p:sp>
        <p:nvSpPr>
          <p:cNvPr id="11" name="Rectangle 10"/>
          <p:cNvSpPr/>
          <p:nvPr/>
        </p:nvSpPr>
        <p:spPr>
          <a:xfrm>
            <a:off x="6781800" y="2743200"/>
            <a:ext cx="1295400" cy="685800"/>
          </a:xfrm>
          <a:prstGeom prst="rect">
            <a:avLst/>
          </a:prstGeom>
          <a:solidFill>
            <a:schemeClr val="accent4">
              <a:lumMod val="60000"/>
              <a:lumOff val="40000"/>
            </a:schemeClr>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90"/>
                </a:solidFill>
                <a:latin typeface="Calibri"/>
                <a:cs typeface="Calibri"/>
              </a:rPr>
              <a:t>F0 min in this turn</a:t>
            </a:r>
          </a:p>
        </p:txBody>
      </p:sp>
      <p:cxnSp>
        <p:nvCxnSpPr>
          <p:cNvPr id="13" name="Straight Connector 12"/>
          <p:cNvCxnSpPr>
            <a:endCxn id="6" idx="2"/>
          </p:cNvCxnSpPr>
          <p:nvPr/>
        </p:nvCxnSpPr>
        <p:spPr>
          <a:xfrm rot="5400000">
            <a:off x="4855411" y="3662947"/>
            <a:ext cx="331537" cy="16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8" idx="11"/>
          </p:cNvCxnSpPr>
          <p:nvPr/>
        </p:nvCxnSpPr>
        <p:spPr>
          <a:xfrm rot="16200000" flipH="1">
            <a:off x="7406220" y="3871379"/>
            <a:ext cx="917850" cy="33091"/>
          </a:xfrm>
          <a:prstGeom prst="line">
            <a:avLst/>
          </a:prstGeom>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1828800" y="4114800"/>
            <a:ext cx="488196" cy="297555"/>
          </a:xfrm>
          <a:custGeom>
            <a:avLst/>
            <a:gdLst>
              <a:gd name="connsiteX0" fmla="*/ 311154 w 488196"/>
              <a:gd name="connsiteY0" fmla="*/ 16818 h 297555"/>
              <a:gd name="connsiteX1" fmla="*/ 271049 w 488196"/>
              <a:gd name="connsiteY1" fmla="*/ 30186 h 297555"/>
              <a:gd name="connsiteX2" fmla="*/ 123996 w 488196"/>
              <a:gd name="connsiteY2" fmla="*/ 43555 h 297555"/>
              <a:gd name="connsiteX3" fmla="*/ 204206 w 488196"/>
              <a:gd name="connsiteY3" fmla="*/ 297555 h 297555"/>
              <a:gd name="connsiteX4" fmla="*/ 351259 w 488196"/>
              <a:gd name="connsiteY4" fmla="*/ 270818 h 297555"/>
              <a:gd name="connsiteX5" fmla="*/ 404733 w 488196"/>
              <a:gd name="connsiteY5" fmla="*/ 257450 h 297555"/>
              <a:gd name="connsiteX6" fmla="*/ 458206 w 488196"/>
              <a:gd name="connsiteY6" fmla="*/ 230713 h 297555"/>
              <a:gd name="connsiteX7" fmla="*/ 484943 w 488196"/>
              <a:gd name="connsiteY7" fmla="*/ 190607 h 297555"/>
              <a:gd name="connsiteX8" fmla="*/ 471575 w 488196"/>
              <a:gd name="connsiteY8" fmla="*/ 83660 h 297555"/>
              <a:gd name="connsiteX9" fmla="*/ 458206 w 488196"/>
              <a:gd name="connsiteY9" fmla="*/ 43555 h 297555"/>
              <a:gd name="connsiteX10" fmla="*/ 377996 w 488196"/>
              <a:gd name="connsiteY10" fmla="*/ 16818 h 297555"/>
              <a:gd name="connsiteX11" fmla="*/ 337891 w 488196"/>
              <a:gd name="connsiteY11" fmla="*/ 3450 h 297555"/>
              <a:gd name="connsiteX12" fmla="*/ 311154 w 488196"/>
              <a:gd name="connsiteY12" fmla="*/ 16818 h 29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96" h="297555">
                <a:moveTo>
                  <a:pt x="311154" y="16818"/>
                </a:moveTo>
                <a:cubicBezTo>
                  <a:pt x="297786" y="21274"/>
                  <a:pt x="284999" y="28193"/>
                  <a:pt x="271049" y="30186"/>
                </a:cubicBezTo>
                <a:cubicBezTo>
                  <a:pt x="222324" y="37147"/>
                  <a:pt x="146920" y="0"/>
                  <a:pt x="123996" y="43555"/>
                </a:cubicBezTo>
                <a:cubicBezTo>
                  <a:pt x="0" y="279147"/>
                  <a:pt x="97799" y="276273"/>
                  <a:pt x="204206" y="297555"/>
                </a:cubicBezTo>
                <a:lnTo>
                  <a:pt x="351259" y="270818"/>
                </a:lnTo>
                <a:cubicBezTo>
                  <a:pt x="369275" y="267215"/>
                  <a:pt x="387530" y="263901"/>
                  <a:pt x="404733" y="257450"/>
                </a:cubicBezTo>
                <a:cubicBezTo>
                  <a:pt x="423392" y="250453"/>
                  <a:pt x="440382" y="239625"/>
                  <a:pt x="458206" y="230713"/>
                </a:cubicBezTo>
                <a:cubicBezTo>
                  <a:pt x="467118" y="217344"/>
                  <a:pt x="483488" y="206608"/>
                  <a:pt x="484943" y="190607"/>
                </a:cubicBezTo>
                <a:cubicBezTo>
                  <a:pt x="488196" y="154828"/>
                  <a:pt x="478002" y="119007"/>
                  <a:pt x="471575" y="83660"/>
                </a:cubicBezTo>
                <a:cubicBezTo>
                  <a:pt x="469054" y="69796"/>
                  <a:pt x="469673" y="51746"/>
                  <a:pt x="458206" y="43555"/>
                </a:cubicBezTo>
                <a:cubicBezTo>
                  <a:pt x="435273" y="27174"/>
                  <a:pt x="404733" y="25730"/>
                  <a:pt x="377996" y="16818"/>
                </a:cubicBezTo>
                <a:cubicBezTo>
                  <a:pt x="364628" y="12362"/>
                  <a:pt x="347855" y="13414"/>
                  <a:pt x="337891" y="3450"/>
                </a:cubicBezTo>
                <a:lnTo>
                  <a:pt x="311154" y="16818"/>
                </a:lnTo>
                <a:close/>
              </a:path>
            </a:pathLst>
          </a:cu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905000" y="2971800"/>
            <a:ext cx="1295400" cy="685800"/>
          </a:xfrm>
          <a:prstGeom prst="rect">
            <a:avLst/>
          </a:prstGeom>
          <a:solidFill>
            <a:schemeClr val="accent4">
              <a:lumMod val="60000"/>
              <a:lumOff val="40000"/>
            </a:schemeClr>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90"/>
                </a:solidFill>
                <a:latin typeface="Calibri"/>
                <a:cs typeface="Calibri"/>
              </a:rPr>
              <a:t>F0 max in this turn</a:t>
            </a:r>
          </a:p>
        </p:txBody>
      </p:sp>
      <p:cxnSp>
        <p:nvCxnSpPr>
          <p:cNvPr id="19" name="Straight Connector 18"/>
          <p:cNvCxnSpPr>
            <a:endCxn id="17" idx="2"/>
          </p:cNvCxnSpPr>
          <p:nvPr/>
        </p:nvCxnSpPr>
        <p:spPr>
          <a:xfrm rot="5400000">
            <a:off x="1792822" y="3817576"/>
            <a:ext cx="500753" cy="18080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94243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0"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Features: Pitch</a:t>
            </a:r>
            <a:endParaRPr lang="en-US"/>
          </a:p>
        </p:txBody>
      </p:sp>
      <p:sp>
        <p:nvSpPr>
          <p:cNvPr id="3" name="Content Placeholder 2"/>
          <p:cNvSpPr>
            <a:spLocks noGrp="1"/>
          </p:cNvSpPr>
          <p:nvPr>
            <p:ph sz="quarter" idx="1"/>
          </p:nvPr>
        </p:nvSpPr>
        <p:spPr/>
        <p:txBody>
          <a:bodyPr/>
          <a:lstStyle/>
          <a:p>
            <a:r>
              <a:rPr lang="en-US" sz="2800" dirty="0" smtClean="0"/>
              <a:t>F0 min, max, mean</a:t>
            </a:r>
          </a:p>
          <a:p>
            <a:pPr lvl="1"/>
            <a:r>
              <a:rPr lang="en-US" sz="2800" dirty="0" smtClean="0"/>
              <a:t>Thus to compute, e.g., F0 min for a conversation side</a:t>
            </a:r>
          </a:p>
          <a:p>
            <a:pPr lvl="2"/>
            <a:r>
              <a:rPr lang="en-US" sz="2400" dirty="0" smtClean="0"/>
              <a:t>Take F0 min of each turn (not counting zero values)</a:t>
            </a:r>
          </a:p>
          <a:p>
            <a:pPr lvl="2"/>
            <a:r>
              <a:rPr lang="en-US" sz="2400" dirty="0" smtClean="0"/>
              <a:t>Average over all turns in the side</a:t>
            </a:r>
          </a:p>
          <a:p>
            <a:pPr lvl="2"/>
            <a:r>
              <a:rPr lang="en-US" sz="2400" dirty="0" smtClean="0"/>
              <a:t>“F0 min, F0 max, F0 mean”</a:t>
            </a:r>
          </a:p>
          <a:p>
            <a:pPr lvl="1"/>
            <a:r>
              <a:rPr lang="en-US" sz="2800" dirty="0" smtClean="0"/>
              <a:t>We also compute measures of variation</a:t>
            </a:r>
          </a:p>
          <a:p>
            <a:pPr lvl="2"/>
            <a:r>
              <a:rPr lang="en-US" sz="2400" dirty="0" smtClean="0"/>
              <a:t>Standard deviation, pitch range</a:t>
            </a:r>
          </a:p>
          <a:p>
            <a:pPr lvl="2"/>
            <a:r>
              <a:rPr lang="en-US" sz="2400" dirty="0" smtClean="0"/>
              <a:t>F0 min </a:t>
            </a:r>
            <a:r>
              <a:rPr lang="en-US" sz="2400" dirty="0" err="1" smtClean="0"/>
              <a:t>sd</a:t>
            </a:r>
            <a:r>
              <a:rPr lang="en-US" sz="2400" dirty="0" smtClean="0"/>
              <a:t>, F0 max </a:t>
            </a:r>
            <a:r>
              <a:rPr lang="en-US" sz="2400" dirty="0" err="1" smtClean="0"/>
              <a:t>sd</a:t>
            </a:r>
            <a:r>
              <a:rPr lang="en-US" sz="2400" dirty="0" smtClean="0"/>
              <a:t>, F0 mean </a:t>
            </a:r>
            <a:r>
              <a:rPr lang="en-US" sz="2400" dirty="0" err="1" smtClean="0"/>
              <a:t>sd</a:t>
            </a:r>
            <a:endParaRPr lang="en-US" sz="2400" dirty="0" smtClean="0"/>
          </a:p>
          <a:p>
            <a:pPr lvl="2"/>
            <a:r>
              <a:rPr lang="en-US" sz="2400" dirty="0" smtClean="0"/>
              <a:t>pitch range =  (f0 max – f0 min)</a:t>
            </a:r>
            <a:endParaRPr lang="en-US" sz="2400" dirty="0"/>
          </a:p>
        </p:txBody>
      </p:sp>
    </p:spTree>
    <p:extLst>
      <p:ext uri="{BB962C8B-B14F-4D97-AF65-F5344CB8AC3E}">
        <p14:creationId xmlns:p14="http://schemas.microsoft.com/office/powerpoint/2010/main" val="15676055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Prosodic features</a:t>
            </a:r>
            <a:endParaRPr lang="en-US"/>
          </a:p>
        </p:txBody>
      </p:sp>
      <p:pic>
        <p:nvPicPr>
          <p:cNvPr id="4" name="Content Placeholder 3" descr="tab1.tiff"/>
          <p:cNvPicPr>
            <a:picLocks noGrp="1" noChangeAspect="1"/>
          </p:cNvPicPr>
          <p:nvPr>
            <p:ph sz="quarter" idx="1"/>
          </p:nvPr>
        </p:nvPicPr>
        <p:blipFill>
          <a:blip r:embed="rId2"/>
          <a:srcRect t="1070" b="1070"/>
          <a:stretch>
            <a:fillRect/>
          </a:stretch>
        </p:blipFill>
        <p:spPr/>
      </p:pic>
    </p:spTree>
    <p:extLst>
      <p:ext uri="{BB962C8B-B14F-4D97-AF65-F5344CB8AC3E}">
        <p14:creationId xmlns:p14="http://schemas.microsoft.com/office/powerpoint/2010/main" val="14170470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Replace 18 factors with 6</a:t>
            </a:r>
            <a:endParaRPr lang="en-US"/>
          </a:p>
        </p:txBody>
      </p:sp>
      <p:sp>
        <p:nvSpPr>
          <p:cNvPr id="3" name="Content Placeholder 2"/>
          <p:cNvSpPr>
            <a:spLocks noGrp="1"/>
          </p:cNvSpPr>
          <p:nvPr>
            <p:ph sz="quarter" idx="1"/>
          </p:nvPr>
        </p:nvSpPr>
        <p:spPr/>
        <p:txBody>
          <a:bodyPr/>
          <a:lstStyle/>
          <a:p>
            <a:r>
              <a:rPr lang="en-US" smtClean="0"/>
              <a:t>Factor analysis, 6 factors explain 85% of variance</a:t>
            </a:r>
            <a:endParaRPr lang="en-US"/>
          </a:p>
        </p:txBody>
      </p:sp>
      <p:pic>
        <p:nvPicPr>
          <p:cNvPr id="4" name="Picture 3" descr="factors.tiff"/>
          <p:cNvPicPr>
            <a:picLocks noChangeAspect="1"/>
          </p:cNvPicPr>
          <p:nvPr/>
        </p:nvPicPr>
        <p:blipFill>
          <a:blip r:embed="rId2"/>
          <a:stretch>
            <a:fillRect/>
          </a:stretch>
        </p:blipFill>
        <p:spPr>
          <a:xfrm>
            <a:off x="1143000" y="2210146"/>
            <a:ext cx="6324600" cy="4398472"/>
          </a:xfrm>
          <a:prstGeom prst="rect">
            <a:avLst/>
          </a:prstGeom>
        </p:spPr>
      </p:pic>
    </p:spTree>
    <p:extLst>
      <p:ext uri="{BB962C8B-B14F-4D97-AF65-F5344CB8AC3E}">
        <p14:creationId xmlns:p14="http://schemas.microsoft.com/office/powerpoint/2010/main" val="715838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Prosodic Features: 6 factors</a:t>
            </a:r>
            <a:endParaRPr lang="en-US"/>
          </a:p>
        </p:txBody>
      </p:sp>
      <p:sp>
        <p:nvSpPr>
          <p:cNvPr id="3" name="Content Placeholder 2"/>
          <p:cNvSpPr>
            <a:spLocks noGrp="1"/>
          </p:cNvSpPr>
          <p:nvPr>
            <p:ph sz="quarter" idx="1"/>
          </p:nvPr>
        </p:nvSpPr>
        <p:spPr/>
        <p:txBody>
          <a:bodyPr/>
          <a:lstStyle/>
          <a:p>
            <a:r>
              <a:rPr lang="en-US" smtClean="0"/>
              <a:t>Higher Pitch Ceiling</a:t>
            </a:r>
          </a:p>
          <a:p>
            <a:r>
              <a:rPr lang="en-US" smtClean="0"/>
              <a:t>Louder (Min, mean and max)</a:t>
            </a:r>
          </a:p>
          <a:p>
            <a:r>
              <a:rPr lang="en-US" smtClean="0"/>
              <a:t>Higher Pitch Floor</a:t>
            </a:r>
          </a:p>
          <a:p>
            <a:r>
              <a:rPr lang="en-US" smtClean="0"/>
              <a:t>Variable Loudness</a:t>
            </a:r>
          </a:p>
          <a:p>
            <a:r>
              <a:rPr lang="en-US" smtClean="0"/>
              <a:t>Longer Turns</a:t>
            </a:r>
          </a:p>
          <a:p>
            <a:r>
              <a:rPr lang="en-US" smtClean="0"/>
              <a:t>Variable Pitch</a:t>
            </a:r>
          </a:p>
          <a:p>
            <a:endParaRPr lang="en-US" smtClean="0"/>
          </a:p>
          <a:p>
            <a:r>
              <a:rPr lang="en-US" smtClean="0"/>
              <a:t> plus Rate of Speech</a:t>
            </a:r>
            <a:endParaRPr lang="en-US"/>
          </a:p>
        </p:txBody>
      </p:sp>
    </p:spTree>
    <p:extLst>
      <p:ext uri="{BB962C8B-B14F-4D97-AF65-F5344CB8AC3E}">
        <p14:creationId xmlns:p14="http://schemas.microsoft.com/office/powerpoint/2010/main" val="892615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563561"/>
          </a:xfrm>
        </p:spPr>
        <p:txBody>
          <a:bodyPr/>
          <a:lstStyle/>
          <a:p>
            <a:r>
              <a:rPr lang="en-US" dirty="0" smtClean="0"/>
              <a:t>Positive and negative assessments</a:t>
            </a:r>
            <a:endParaRPr lang="en-US" dirty="0"/>
          </a:p>
        </p:txBody>
      </p:sp>
      <p:sp>
        <p:nvSpPr>
          <p:cNvPr id="3" name="Content Placeholder 2"/>
          <p:cNvSpPr>
            <a:spLocks noGrp="1"/>
          </p:cNvSpPr>
          <p:nvPr>
            <p:ph sz="quarter" idx="1"/>
          </p:nvPr>
        </p:nvSpPr>
        <p:spPr>
          <a:xfrm>
            <a:off x="152400" y="1447800"/>
            <a:ext cx="8534400" cy="4572000"/>
          </a:xfrm>
        </p:spPr>
        <p:txBody>
          <a:bodyPr/>
          <a:lstStyle/>
          <a:p>
            <a:pPr marL="0" indent="0">
              <a:buNone/>
            </a:pPr>
            <a:r>
              <a:rPr lang="en-US" sz="2400" b="1" dirty="0" smtClean="0"/>
              <a:t>Sympathy</a:t>
            </a:r>
          </a:p>
          <a:p>
            <a:pPr marL="0" indent="0">
              <a:buNone/>
            </a:pPr>
            <a:r>
              <a:rPr lang="en-US" sz="2400" dirty="0" smtClean="0"/>
              <a:t>(</a:t>
            </a:r>
            <a:r>
              <a:rPr lang="en-US" sz="2400" dirty="0" err="1" smtClean="0"/>
              <a:t>that’s|that</a:t>
            </a:r>
            <a:r>
              <a:rPr lang="en-US" sz="2400" dirty="0" smtClean="0"/>
              <a:t> </a:t>
            </a:r>
            <a:r>
              <a:rPr lang="en-US" sz="2400" dirty="0" err="1" smtClean="0"/>
              <a:t>is|that</a:t>
            </a:r>
            <a:r>
              <a:rPr lang="en-US" sz="2400" dirty="0" smtClean="0"/>
              <a:t> </a:t>
            </a:r>
            <a:r>
              <a:rPr lang="en-US" sz="2400" dirty="0" err="1" smtClean="0"/>
              <a:t>seems|it</a:t>
            </a:r>
            <a:r>
              <a:rPr lang="en-US" sz="2400" dirty="0" smtClean="0"/>
              <a:t> </a:t>
            </a:r>
            <a:r>
              <a:rPr lang="en-US" sz="2400" dirty="0" err="1" smtClean="0"/>
              <a:t>is|that</a:t>
            </a:r>
            <a:r>
              <a:rPr lang="en-US" sz="2400" dirty="0" smtClean="0"/>
              <a:t> sounds)</a:t>
            </a:r>
          </a:p>
          <a:p>
            <a:pPr marL="0" indent="0">
              <a:buNone/>
            </a:pPr>
            <a:r>
              <a:rPr lang="en-US" sz="2400" dirty="0" smtClean="0"/>
              <a:t>(</a:t>
            </a:r>
            <a:r>
              <a:rPr lang="en-US" sz="2400" dirty="0" err="1" smtClean="0"/>
              <a:t>very|really|a</a:t>
            </a:r>
            <a:r>
              <a:rPr lang="en-US" sz="2400" dirty="0" smtClean="0"/>
              <a:t> </a:t>
            </a:r>
            <a:r>
              <a:rPr lang="en-US" sz="2400" dirty="0" err="1" smtClean="0"/>
              <a:t>little|sort</a:t>
            </a:r>
            <a:r>
              <a:rPr lang="en-US" sz="2400" dirty="0" smtClean="0"/>
              <a:t> of)? </a:t>
            </a:r>
          </a:p>
          <a:p>
            <a:pPr marL="0" indent="0">
              <a:buNone/>
            </a:pPr>
            <a:r>
              <a:rPr lang="en-US" sz="2400" dirty="0" smtClean="0"/>
              <a:t>(</a:t>
            </a:r>
            <a:r>
              <a:rPr lang="en-US" sz="2400" dirty="0" err="1" smtClean="0"/>
              <a:t>terrible|awful|weird|sucks|a</a:t>
            </a:r>
            <a:r>
              <a:rPr lang="en-US" sz="2400" dirty="0" smtClean="0"/>
              <a:t> </a:t>
            </a:r>
            <a:r>
              <a:rPr lang="en-US" sz="2400" dirty="0" err="1" smtClean="0"/>
              <a:t>problem|tough|too</a:t>
            </a:r>
            <a:r>
              <a:rPr lang="en-US" sz="2400" dirty="0" smtClean="0"/>
              <a:t> bad)</a:t>
            </a:r>
          </a:p>
          <a:p>
            <a:pPr marL="0" indent="0">
              <a:buNone/>
            </a:pPr>
            <a:endParaRPr lang="en-US" sz="1100" dirty="0" smtClean="0"/>
          </a:p>
          <a:p>
            <a:pPr marL="0" indent="0">
              <a:buNone/>
            </a:pPr>
            <a:r>
              <a:rPr lang="en-US" sz="2400" b="1" dirty="0" smtClean="0"/>
              <a:t>Appreciations</a:t>
            </a:r>
            <a:r>
              <a:rPr lang="en-US" sz="2400" dirty="0" smtClean="0"/>
              <a:t> (“Positive feedback”)</a:t>
            </a:r>
          </a:p>
          <a:p>
            <a:pPr marL="0" indent="0">
              <a:buNone/>
            </a:pPr>
            <a:r>
              <a:rPr lang="en-US" sz="2400" dirty="0" smtClean="0"/>
              <a:t>(Oh)? (</a:t>
            </a:r>
            <a:r>
              <a:rPr lang="en-US" sz="2400" dirty="0" err="1" smtClean="0"/>
              <a:t>Awesome|Great|All</a:t>
            </a:r>
            <a:r>
              <a:rPr lang="en-US" sz="2400" dirty="0" smtClean="0"/>
              <a:t> </a:t>
            </a:r>
            <a:r>
              <a:rPr lang="en-US" sz="2400" dirty="0" err="1" smtClean="0"/>
              <a:t>right|Man|No</a:t>
            </a:r>
            <a:r>
              <a:rPr lang="en-US" sz="2400" dirty="0" smtClean="0"/>
              <a:t> </a:t>
            </a:r>
            <a:r>
              <a:rPr lang="en-US" sz="2400" dirty="0" err="1" smtClean="0"/>
              <a:t>kidding|wow|my</a:t>
            </a:r>
            <a:r>
              <a:rPr lang="en-US" sz="2400" dirty="0" smtClean="0"/>
              <a:t> god)</a:t>
            </a:r>
          </a:p>
          <a:p>
            <a:pPr marL="0" indent="0">
              <a:buNone/>
            </a:pPr>
            <a:r>
              <a:rPr lang="en-US" sz="2400" dirty="0" smtClean="0"/>
              <a:t>That </a:t>
            </a:r>
          </a:p>
          <a:p>
            <a:pPr marL="0" indent="0">
              <a:buNone/>
            </a:pPr>
            <a:r>
              <a:rPr lang="en-US" sz="2400" dirty="0" smtClean="0"/>
              <a:t>(‘</a:t>
            </a:r>
            <a:r>
              <a:rPr lang="en-US" sz="2400" dirty="0" err="1" smtClean="0"/>
              <a:t>s|is|sounds|would</a:t>
            </a:r>
            <a:r>
              <a:rPr lang="en-US" sz="2400" dirty="0" smtClean="0"/>
              <a:t> be)   </a:t>
            </a:r>
          </a:p>
          <a:p>
            <a:pPr marL="0" indent="0">
              <a:buNone/>
            </a:pPr>
            <a:r>
              <a:rPr lang="en-US" sz="2400" dirty="0" smtClean="0"/>
              <a:t>(</a:t>
            </a:r>
            <a:r>
              <a:rPr lang="en-US" sz="2400" dirty="0" err="1" smtClean="0"/>
              <a:t>so|really</a:t>
            </a:r>
            <a:r>
              <a:rPr lang="en-US" sz="2400" dirty="0" smtClean="0"/>
              <a:t>)?</a:t>
            </a:r>
          </a:p>
          <a:p>
            <a:pPr marL="0" indent="0">
              <a:buNone/>
            </a:pPr>
            <a:r>
              <a:rPr lang="en-US" sz="2400" dirty="0" smtClean="0"/>
              <a:t>(</a:t>
            </a:r>
            <a:r>
              <a:rPr lang="en-US" sz="2400" dirty="0" err="1" smtClean="0"/>
              <a:t>great|funny|good|interesting|neat|amazing|nice|not</a:t>
            </a:r>
            <a:r>
              <a:rPr lang="en-US" sz="2400" dirty="0" smtClean="0"/>
              <a:t> </a:t>
            </a:r>
            <a:r>
              <a:rPr lang="en-US" sz="2400" dirty="0" err="1" smtClean="0"/>
              <a:t>bad|fun</a:t>
            </a:r>
            <a:r>
              <a:rPr lang="en-US" sz="2400" dirty="0" smtClean="0"/>
              <a:t>)</a:t>
            </a:r>
          </a:p>
          <a:p>
            <a:pPr lvl="1"/>
            <a:endParaRPr lang="en-US" dirty="0"/>
          </a:p>
        </p:txBody>
      </p:sp>
      <p:sp>
        <p:nvSpPr>
          <p:cNvPr id="4" name="TextBox 3"/>
          <p:cNvSpPr txBox="1"/>
          <p:nvPr/>
        </p:nvSpPr>
        <p:spPr>
          <a:xfrm>
            <a:off x="1533057" y="838200"/>
            <a:ext cx="5951081" cy="369332"/>
          </a:xfrm>
          <a:prstGeom prst="rect">
            <a:avLst/>
          </a:prstGeom>
          <a:noFill/>
        </p:spPr>
        <p:txBody>
          <a:bodyPr wrap="none" rtlCol="0">
            <a:spAutoFit/>
          </a:bodyPr>
          <a:lstStyle/>
          <a:p>
            <a:r>
              <a:rPr lang="en-US" dirty="0" smtClean="0"/>
              <a:t>(Goodwin, 1996; Goodwin and Goodwin, 1987; Jurafsky et al., 1998</a:t>
            </a:r>
            <a:endParaRPr lang="en-US" dirty="0"/>
          </a:p>
        </p:txBody>
      </p:sp>
    </p:spTree>
    <p:extLst>
      <p:ext uri="{BB962C8B-B14F-4D97-AF65-F5344CB8AC3E}">
        <p14:creationId xmlns:p14="http://schemas.microsoft.com/office/powerpoint/2010/main" val="2008929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Duchenne versus non-Duchenne smiles</a:t>
            </a:r>
            <a:endParaRPr lang="en-US"/>
          </a:p>
        </p:txBody>
      </p:sp>
      <p:sp>
        <p:nvSpPr>
          <p:cNvPr id="6" name="Content Placeholder 5"/>
          <p:cNvSpPr>
            <a:spLocks noGrp="1"/>
          </p:cNvSpPr>
          <p:nvPr>
            <p:ph sz="quarter" idx="1"/>
          </p:nvPr>
        </p:nvSpPr>
        <p:spPr/>
        <p:txBody>
          <a:bodyPr/>
          <a:lstStyle/>
          <a:p>
            <a:r>
              <a:rPr lang="en-US" dirty="0" smtClean="0">
                <a:hlinkClick r:id="rId2"/>
              </a:rPr>
              <a:t>http://www.bbc.co.uk/science/humanbody/mind/surveys/smiles/</a:t>
            </a:r>
            <a:endParaRPr lang="en-US" dirty="0" smtClean="0"/>
          </a:p>
          <a:p>
            <a:r>
              <a:rPr lang="en-US" dirty="0" smtClean="0">
                <a:hlinkClick r:id="rId3"/>
              </a:rPr>
              <a:t>http://www.cs.cmu.edu/afs/cs/project/face/www/facs.htm</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Clarifications</a:t>
            </a:r>
            <a:endParaRPr lang="en-US" dirty="0"/>
          </a:p>
        </p:txBody>
      </p:sp>
      <p:pic>
        <p:nvPicPr>
          <p:cNvPr id="17" name="Content Placeholder 16" descr="Charlie.png"/>
          <p:cNvPicPr>
            <a:picLocks noGrp="1" noChangeAspect="1"/>
          </p:cNvPicPr>
          <p:nvPr>
            <p:ph sz="quarter" idx="1"/>
          </p:nvPr>
        </p:nvPicPr>
        <p:blipFill rotWithShape="1">
          <a:blip r:embed="rId4"/>
          <a:srcRect t="-989" b="2799"/>
          <a:stretch/>
        </p:blipFill>
        <p:spPr>
          <a:xfrm>
            <a:off x="6985119" y="2349682"/>
            <a:ext cx="2015364" cy="3624269"/>
          </a:xfrm>
        </p:spPr>
      </p:pic>
      <p:pic>
        <p:nvPicPr>
          <p:cNvPr id="6" name="NS_NS_goof-off.wav">
            <a:hlinkClick r:id="" action="ppaction://media"/>
          </p:cNvPr>
          <p:cNvPicPr>
            <a:picLocks noRot="1"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10400" y="1219200"/>
            <a:ext cx="762000" cy="762000"/>
          </a:xfrm>
          <a:prstGeom prst="rect">
            <a:avLst/>
          </a:prstGeom>
        </p:spPr>
      </p:pic>
      <p:grpSp>
        <p:nvGrpSpPr>
          <p:cNvPr id="3" name="Group 18"/>
          <p:cNvGrpSpPr/>
          <p:nvPr/>
        </p:nvGrpSpPr>
        <p:grpSpPr>
          <a:xfrm>
            <a:off x="3124200" y="1447800"/>
            <a:ext cx="3124200" cy="4114800"/>
            <a:chOff x="3124200" y="1981200"/>
            <a:chExt cx="3124200" cy="3581400"/>
          </a:xfrm>
        </p:grpSpPr>
        <p:sp>
          <p:nvSpPr>
            <p:cNvPr id="11" name="Oval Callout 10"/>
            <p:cNvSpPr/>
            <p:nvPr/>
          </p:nvSpPr>
          <p:spPr>
            <a:xfrm>
              <a:off x="3352800" y="1981200"/>
              <a:ext cx="2895600" cy="1061156"/>
            </a:xfrm>
            <a:prstGeom prst="wedgeEllipseCallout">
              <a:avLst>
                <a:gd name="adj1" fmla="val -80108"/>
                <a:gd name="adj2" fmla="val 62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I’ve been goofing off big time</a:t>
              </a:r>
              <a:endParaRPr lang="en-US" sz="2800" dirty="0"/>
            </a:p>
          </p:txBody>
        </p:sp>
        <p:sp>
          <p:nvSpPr>
            <p:cNvPr id="13" name="Oval Callout 12"/>
            <p:cNvSpPr/>
            <p:nvPr/>
          </p:nvSpPr>
          <p:spPr>
            <a:xfrm>
              <a:off x="3306763" y="3124200"/>
              <a:ext cx="2895600" cy="990600"/>
            </a:xfrm>
            <a:prstGeom prst="wedgeEllipseCallout">
              <a:avLst>
                <a:gd name="adj1" fmla="val 70526"/>
                <a:gd name="adj2" fmla="val -3734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t>You’ve been what?</a:t>
              </a:r>
              <a:endParaRPr lang="en-US" sz="2800" dirty="0"/>
            </a:p>
          </p:txBody>
        </p:sp>
        <p:sp>
          <p:nvSpPr>
            <p:cNvPr id="14" name="Oval Callout 13"/>
            <p:cNvSpPr/>
            <p:nvPr/>
          </p:nvSpPr>
          <p:spPr>
            <a:xfrm>
              <a:off x="3124200" y="4343400"/>
              <a:ext cx="2895600" cy="1219200"/>
            </a:xfrm>
            <a:prstGeom prst="wedgeEllipseCallout">
              <a:avLst>
                <a:gd name="adj1" fmla="val -71151"/>
                <a:gd name="adj2" fmla="val -11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I’ve been goofing off big time</a:t>
              </a:r>
              <a:endParaRPr lang="en-US" sz="2800" dirty="0"/>
            </a:p>
          </p:txBody>
        </p:sp>
      </p:grpSp>
      <p:pic>
        <p:nvPicPr>
          <p:cNvPr id="18" name="Picture 17" descr="Lucy.png"/>
          <p:cNvPicPr>
            <a:picLocks noChangeAspect="1"/>
          </p:cNvPicPr>
          <p:nvPr/>
        </p:nvPicPr>
        <p:blipFill>
          <a:blip r:embed="rId6"/>
          <a:stretch>
            <a:fillRect/>
          </a:stretch>
        </p:blipFill>
        <p:spPr>
          <a:xfrm>
            <a:off x="426169" y="2384424"/>
            <a:ext cx="2088431" cy="3697087"/>
          </a:xfrm>
          <a:prstGeom prst="rect">
            <a:avLst/>
          </a:prstGeom>
        </p:spPr>
      </p:pic>
    </p:spTree>
    <p:extLst>
      <p:ext uri="{BB962C8B-B14F-4D97-AF65-F5344CB8AC3E}">
        <p14:creationId xmlns:p14="http://schemas.microsoft.com/office/powerpoint/2010/main" val="13468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951" fill="hold"/>
                                        <p:tgtEl>
                                          <p:spTgt spid="6"/>
                                        </p:tgtEl>
                                      </p:cBhvr>
                                    </p:cmd>
                                  </p:childTnLst>
                                </p:cTn>
                              </p:par>
                            </p:childTnLst>
                          </p:cTn>
                        </p:par>
                      </p:childTnLst>
                    </p:cTn>
                  </p:par>
                </p:childTnLst>
              </p:cTn>
              <p:nextCondLst>
                <p:cond evt="onClick" delay="0">
                  <p:tgtEl>
                    <p:spTgt spid="6"/>
                  </p:tgtEl>
                </p:cond>
              </p:nextCondLst>
            </p:seq>
            <p:audio>
              <p:cMediaNode>
                <p:cTn id="12"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Regular Expression Patterns for</a:t>
            </a:r>
            <a:br>
              <a:rPr lang="en-US" smtClean="0"/>
            </a:br>
            <a:r>
              <a:rPr lang="en-US" smtClean="0"/>
              <a:t>Clarifications</a:t>
            </a:r>
            <a:endParaRPr lang="en-US"/>
          </a:p>
        </p:txBody>
      </p:sp>
      <p:sp>
        <p:nvSpPr>
          <p:cNvPr id="3" name="Content Placeholder 2"/>
          <p:cNvSpPr>
            <a:spLocks noGrp="1"/>
          </p:cNvSpPr>
          <p:nvPr>
            <p:ph sz="quarter" idx="1"/>
          </p:nvPr>
        </p:nvSpPr>
        <p:spPr/>
        <p:txBody>
          <a:bodyPr/>
          <a:lstStyle/>
          <a:p>
            <a:r>
              <a:rPr lang="en-US" smtClean="0"/>
              <a:t>What?</a:t>
            </a:r>
          </a:p>
          <a:p>
            <a:r>
              <a:rPr lang="en-US" smtClean="0"/>
              <a:t>Sorry</a:t>
            </a:r>
          </a:p>
          <a:p>
            <a:r>
              <a:rPr lang="en-US" smtClean="0"/>
              <a:t>Excuse me </a:t>
            </a:r>
          </a:p>
          <a:p>
            <a:r>
              <a:rPr lang="en-US" smtClean="0"/>
              <a:t>Huh? </a:t>
            </a:r>
          </a:p>
          <a:p>
            <a:r>
              <a:rPr lang="en-US" smtClean="0"/>
              <a:t>Who?</a:t>
            </a:r>
          </a:p>
          <a:p>
            <a:r>
              <a:rPr lang="en-US" smtClean="0"/>
              <a:t>Pardon? </a:t>
            </a:r>
          </a:p>
          <a:p>
            <a:r>
              <a:rPr lang="en-US" smtClean="0"/>
              <a:t>Say again?</a:t>
            </a:r>
          </a:p>
          <a:p>
            <a:r>
              <a:rPr lang="en-US" smtClean="0"/>
              <a:t> Say it again?</a:t>
            </a:r>
          </a:p>
          <a:p>
            <a:r>
              <a:rPr lang="en-US" smtClean="0"/>
              <a:t> What’s that</a:t>
            </a:r>
          </a:p>
          <a:p>
            <a:r>
              <a:rPr lang="en-US" smtClean="0"/>
              <a:t> What is that</a:t>
            </a:r>
            <a:endParaRPr lang="en-US"/>
          </a:p>
        </p:txBody>
      </p:sp>
    </p:spTree>
    <p:extLst>
      <p:ext uri="{BB962C8B-B14F-4D97-AF65-F5344CB8AC3E}">
        <p14:creationId xmlns:p14="http://schemas.microsoft.com/office/powerpoint/2010/main" val="1170829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92161"/>
          </a:xfrm>
        </p:spPr>
        <p:txBody>
          <a:bodyPr/>
          <a:lstStyle/>
          <a:p>
            <a:r>
              <a:rPr lang="en-US" dirty="0" smtClean="0"/>
              <a:t>Turn-initial Laughter</a:t>
            </a:r>
            <a:endParaRPr lang="en-US" dirty="0"/>
          </a:p>
        </p:txBody>
      </p:sp>
      <p:sp>
        <p:nvSpPr>
          <p:cNvPr id="3" name="Content Placeholder 2"/>
          <p:cNvSpPr>
            <a:spLocks noGrp="1"/>
          </p:cNvSpPr>
          <p:nvPr>
            <p:ph sz="quarter" idx="1"/>
          </p:nvPr>
        </p:nvSpPr>
        <p:spPr/>
        <p:txBody>
          <a:bodyPr/>
          <a:lstStyle/>
          <a:p>
            <a:pPr marL="0" indent="0">
              <a:buNone/>
            </a:pPr>
            <a:r>
              <a:rPr lang="en-US" b="1" dirty="0" smtClean="0"/>
              <a:t>Laughing at your date’s joke:</a:t>
            </a:r>
          </a:p>
          <a:p>
            <a:pPr marL="0" indent="0">
              <a:buNone/>
            </a:pPr>
            <a:endParaRPr lang="en-US" b="1" dirty="0" smtClean="0"/>
          </a:p>
          <a:p>
            <a:pPr marL="0" indent="0">
              <a:buNone/>
            </a:pPr>
            <a:r>
              <a:rPr lang="en-US" dirty="0" smtClean="0"/>
              <a:t>MALE: .. “speed filling out forms” is what this should be called.</a:t>
            </a:r>
          </a:p>
          <a:p>
            <a:pPr marL="0" indent="0">
              <a:buNone/>
            </a:pPr>
            <a:r>
              <a:rPr lang="en-US" dirty="0" smtClean="0"/>
              <a:t>FEMALE: [laughter] Yeah.</a:t>
            </a:r>
          </a:p>
          <a:p>
            <a:pPr marL="0" indent="0">
              <a:buNone/>
            </a:pPr>
            <a:endParaRPr lang="en-US" dirty="0" smtClean="0"/>
          </a:p>
          <a:p>
            <a:pPr marL="0" indent="0">
              <a:buNone/>
            </a:pPr>
            <a:r>
              <a:rPr lang="en-US" b="1" dirty="0" smtClean="0"/>
              <a:t>or teasing:</a:t>
            </a:r>
          </a:p>
          <a:p>
            <a:pPr marL="0" indent="0">
              <a:buNone/>
            </a:pPr>
            <a:r>
              <a:rPr lang="en-US" dirty="0" smtClean="0"/>
              <a:t>MALE:  You're on the rebound.</a:t>
            </a:r>
          </a:p>
          <a:p>
            <a:pPr marL="0" indent="0">
              <a:buNone/>
            </a:pPr>
            <a:r>
              <a:rPr lang="en-US" dirty="0" smtClean="0"/>
              <a:t>FEMALE:  huh--uh.</a:t>
            </a:r>
          </a:p>
          <a:p>
            <a:pPr marL="0" indent="0">
              <a:buNone/>
            </a:pPr>
            <a:r>
              <a:rPr lang="en-US" dirty="0" smtClean="0"/>
              <a:t>MALE:  [laughter] Defensive.</a:t>
            </a:r>
          </a:p>
          <a:p>
            <a:endParaRPr lang="en-US" dirty="0"/>
          </a:p>
        </p:txBody>
      </p:sp>
    </p:spTree>
    <p:extLst>
      <p:ext uri="{BB962C8B-B14F-4D97-AF65-F5344CB8AC3E}">
        <p14:creationId xmlns:p14="http://schemas.microsoft.com/office/powerpoint/2010/main" val="7179351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Turn medial/final Laughter</a:t>
            </a:r>
            <a:endParaRPr lang="en-US"/>
          </a:p>
        </p:txBody>
      </p:sp>
      <p:sp>
        <p:nvSpPr>
          <p:cNvPr id="3" name="Content Placeholder 2"/>
          <p:cNvSpPr>
            <a:spLocks noGrp="1"/>
          </p:cNvSpPr>
          <p:nvPr>
            <p:ph sz="quarter" idx="1"/>
          </p:nvPr>
        </p:nvSpPr>
        <p:spPr/>
        <p:txBody>
          <a:bodyPr/>
          <a:lstStyle/>
          <a:p>
            <a:endParaRPr lang="en-US" dirty="0" smtClean="0"/>
          </a:p>
          <a:p>
            <a:pPr marL="0" indent="0">
              <a:buNone/>
            </a:pPr>
            <a:r>
              <a:rPr lang="en-US" b="1" dirty="0" smtClean="0"/>
              <a:t>Laughing at yourself</a:t>
            </a:r>
          </a:p>
          <a:p>
            <a:endParaRPr lang="en-US" dirty="0" smtClean="0"/>
          </a:p>
          <a:p>
            <a:r>
              <a:rPr lang="en-US" dirty="0" smtClean="0"/>
              <a:t>FEMALE:  Why are you single?</a:t>
            </a:r>
          </a:p>
          <a:p>
            <a:r>
              <a:rPr lang="en-US" dirty="0" smtClean="0"/>
              <a:t>MALE:  Why I'm single?  That's a good question.  [laughter]</a:t>
            </a:r>
          </a:p>
          <a:p>
            <a:endParaRPr lang="en-US" dirty="0" smtClean="0"/>
          </a:p>
          <a:p>
            <a:r>
              <a:rPr lang="en-US" dirty="0" smtClean="0"/>
              <a:t>MALE: And I stopped by the--the beer party the other day.</a:t>
            </a:r>
          </a:p>
          <a:p>
            <a:r>
              <a:rPr lang="en-US" dirty="0" smtClean="0"/>
              <a:t>FEMALE: Oh goodness.  And you saw me in- [laughter] </a:t>
            </a:r>
          </a:p>
          <a:p>
            <a:r>
              <a:rPr lang="en-US" dirty="0" smtClean="0"/>
              <a:t> </a:t>
            </a:r>
            <a:endParaRPr lang="en-US" dirty="0"/>
          </a:p>
        </p:txBody>
      </p:sp>
    </p:spTree>
    <p:extLst>
      <p:ext uri="{BB962C8B-B14F-4D97-AF65-F5344CB8AC3E}">
        <p14:creationId xmlns:p14="http://schemas.microsoft.com/office/powerpoint/2010/main" val="17724498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1020761"/>
          </a:xfrm>
        </p:spPr>
        <p:txBody>
          <a:bodyPr/>
          <a:lstStyle/>
          <a:p>
            <a:r>
              <a:rPr lang="en-US" dirty="0" smtClean="0"/>
              <a:t>Other features</a:t>
            </a:r>
            <a:endParaRPr lang="en-US" dirty="0"/>
          </a:p>
        </p:txBody>
      </p:sp>
      <p:sp>
        <p:nvSpPr>
          <p:cNvPr id="3" name="Content Placeholder 2"/>
          <p:cNvSpPr>
            <a:spLocks noGrp="1"/>
          </p:cNvSpPr>
          <p:nvPr>
            <p:ph sz="quarter" idx="1"/>
          </p:nvPr>
        </p:nvSpPr>
        <p:spPr/>
        <p:txBody>
          <a:bodyPr/>
          <a:lstStyle/>
          <a:p>
            <a:r>
              <a:rPr lang="en-US" sz="2800" dirty="0" smtClean="0"/>
              <a:t>DISFLUENT RESTARTS :     # of </a:t>
            </a:r>
            <a:r>
              <a:rPr lang="en-US" sz="2800" dirty="0" err="1" smtClean="0"/>
              <a:t>disfluent</a:t>
            </a:r>
            <a:r>
              <a:rPr lang="en-US" sz="2800" dirty="0" smtClean="0"/>
              <a:t> restarts in side</a:t>
            </a:r>
          </a:p>
          <a:p>
            <a:pPr lvl="2"/>
            <a:r>
              <a:rPr lang="en-US" sz="2400" dirty="0" smtClean="0"/>
              <a:t>Uh, I–there’s a group of us that came in–</a:t>
            </a:r>
          </a:p>
          <a:p>
            <a:pPr lvl="2"/>
            <a:endParaRPr lang="en-US" sz="2400" dirty="0" smtClean="0"/>
          </a:p>
          <a:p>
            <a:r>
              <a:rPr lang="en-US" sz="2800" dirty="0" smtClean="0"/>
              <a:t>INTERRUPT:   # of turns in side where speakers overlapped</a:t>
            </a:r>
          </a:p>
          <a:p>
            <a:pPr lvl="2"/>
            <a:r>
              <a:rPr lang="en-US" sz="2400" dirty="0" smtClean="0"/>
              <a:t>M: But-and also obviously–</a:t>
            </a:r>
          </a:p>
          <a:p>
            <a:pPr lvl="3"/>
            <a:r>
              <a:rPr lang="en-US" sz="2400" dirty="0" smtClean="0"/>
              <a:t>F: It sounds bigger.</a:t>
            </a:r>
          </a:p>
          <a:p>
            <a:pPr lvl="2"/>
            <a:r>
              <a:rPr lang="en-US" sz="2400" dirty="0" smtClean="0"/>
              <a:t>M: –people in the CS school are not quite as social in general as other–</a:t>
            </a:r>
          </a:p>
          <a:p>
            <a:endParaRPr lang="en-US" dirty="0" smtClean="0"/>
          </a:p>
          <a:p>
            <a:pPr lvl="1"/>
            <a:endParaRPr lang="en-US" dirty="0" smtClean="0"/>
          </a:p>
        </p:txBody>
      </p:sp>
    </p:spTree>
    <p:extLst>
      <p:ext uri="{BB962C8B-B14F-4D97-AF65-F5344CB8AC3E}">
        <p14:creationId xmlns:p14="http://schemas.microsoft.com/office/powerpoint/2010/main" val="181813787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563561"/>
          </a:xfrm>
        </p:spPr>
        <p:txBody>
          <a:bodyPr/>
          <a:lstStyle/>
          <a:p>
            <a:r>
              <a:rPr lang="en-US" dirty="0" smtClean="0"/>
              <a:t>Accommodation features</a:t>
            </a:r>
            <a:endParaRPr lang="en-US" dirty="0"/>
          </a:p>
        </p:txBody>
      </p:sp>
      <p:sp>
        <p:nvSpPr>
          <p:cNvPr id="3" name="Content Placeholder 2"/>
          <p:cNvSpPr>
            <a:spLocks noGrp="1"/>
          </p:cNvSpPr>
          <p:nvPr>
            <p:ph sz="quarter" idx="1"/>
          </p:nvPr>
        </p:nvSpPr>
        <p:spPr>
          <a:xfrm>
            <a:off x="914400" y="838200"/>
            <a:ext cx="7772400" cy="4572000"/>
          </a:xfrm>
        </p:spPr>
        <p:txBody>
          <a:bodyPr/>
          <a:lstStyle/>
          <a:p>
            <a:r>
              <a:rPr lang="en-US" dirty="0" smtClean="0"/>
              <a:t>Speakers change their behavior to match (or not match) their interlocutor</a:t>
            </a:r>
          </a:p>
          <a:p>
            <a:pPr marL="319088" lvl="1" indent="0">
              <a:buNone/>
            </a:pPr>
            <a:r>
              <a:rPr lang="en-US" sz="1400" dirty="0" smtClean="0"/>
              <a:t>Natale 1975, Giles, Mulac, Bradac, &amp; Johnson 1987, Bilous &amp; Krauss 1988, Giles, Coupland, and Coupland, 1991, Giles and Coupland 1992,  Niederhoffer and Pennebaker 2002, Pardo 2006,  Nenkova and Hirschberg 2008, inter alia.</a:t>
            </a:r>
          </a:p>
          <a:p>
            <a:pPr lvl="1"/>
            <a:r>
              <a:rPr lang="en-US" dirty="0" smtClean="0"/>
              <a:t>Matching rate of speech</a:t>
            </a:r>
          </a:p>
          <a:p>
            <a:pPr lvl="1"/>
            <a:r>
              <a:rPr lang="en-US" dirty="0" smtClean="0"/>
              <a:t>Matching F0</a:t>
            </a:r>
          </a:p>
          <a:p>
            <a:pPr lvl="1"/>
            <a:r>
              <a:rPr lang="en-US" dirty="0" smtClean="0"/>
              <a:t>Matching intensity (loudness)</a:t>
            </a:r>
          </a:p>
          <a:p>
            <a:pPr lvl="1"/>
            <a:r>
              <a:rPr lang="en-US" dirty="0" smtClean="0"/>
              <a:t>Matching vocabulary and grammar</a:t>
            </a:r>
          </a:p>
          <a:p>
            <a:pPr lvl="1"/>
            <a:r>
              <a:rPr lang="en-US" dirty="0" smtClean="0"/>
              <a:t>Matching dialect</a:t>
            </a:r>
          </a:p>
          <a:p>
            <a:r>
              <a:rPr lang="en-US" dirty="0" smtClean="0"/>
              <a:t>Our question:</a:t>
            </a:r>
          </a:p>
          <a:p>
            <a:pPr lvl="1"/>
            <a:r>
              <a:rPr lang="en-US" dirty="0" smtClean="0"/>
              <a:t>Is accommodation characteristic of certain interpersonal styles?</a:t>
            </a:r>
            <a:endParaRPr lang="en-US" dirty="0"/>
          </a:p>
        </p:txBody>
      </p:sp>
    </p:spTree>
    <p:extLst>
      <p:ext uri="{BB962C8B-B14F-4D97-AF65-F5344CB8AC3E}">
        <p14:creationId xmlns:p14="http://schemas.microsoft.com/office/powerpoint/2010/main" val="89836792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Simple measures of accommodation</a:t>
            </a:r>
            <a:endParaRPr lang="en-US"/>
          </a:p>
        </p:txBody>
      </p:sp>
      <p:sp>
        <p:nvSpPr>
          <p:cNvPr id="3" name="Content Placeholder 2"/>
          <p:cNvSpPr>
            <a:spLocks noGrp="1"/>
          </p:cNvSpPr>
          <p:nvPr>
            <p:ph sz="quarter" idx="1"/>
          </p:nvPr>
        </p:nvSpPr>
        <p:spPr/>
        <p:txBody>
          <a:bodyPr/>
          <a:lstStyle/>
          <a:p>
            <a:r>
              <a:rPr lang="en-US" smtClean="0"/>
              <a:t>Words  that I used in turn i</a:t>
            </a:r>
          </a:p>
          <a:p>
            <a:pPr lvl="1"/>
            <a:r>
              <a:rPr lang="en-US" smtClean="0"/>
              <a:t>that you used in turn i-1</a:t>
            </a:r>
          </a:p>
          <a:p>
            <a:pPr lvl="2"/>
            <a:r>
              <a:rPr lang="en-US" smtClean="0"/>
              <a:t>function words (I, you, the, if, and, it, to…)</a:t>
            </a:r>
          </a:p>
          <a:p>
            <a:pPr lvl="2"/>
            <a:r>
              <a:rPr lang="en-US" smtClean="0"/>
              <a:t>content words (department, party, lunch….)</a:t>
            </a:r>
          </a:p>
          <a:p>
            <a:r>
              <a:rPr lang="en-US" smtClean="0"/>
              <a:t>correlation between our rates of speech</a:t>
            </a:r>
          </a:p>
          <a:p>
            <a:pPr lvl="1"/>
            <a:r>
              <a:rPr lang="en-US" smtClean="0"/>
              <a:t>if I get faster do you get faster?</a:t>
            </a:r>
          </a:p>
          <a:p>
            <a:r>
              <a:rPr lang="en-US" smtClean="0"/>
              <a:t>laugh accommodation</a:t>
            </a:r>
          </a:p>
          <a:p>
            <a:pPr lvl="1"/>
            <a:r>
              <a:rPr lang="en-US" smtClean="0"/>
              <a:t>if I laugh do you laugh in the next turn?</a:t>
            </a:r>
            <a:endParaRPr lang="en-US"/>
          </a:p>
        </p:txBody>
      </p:sp>
    </p:spTree>
    <p:extLst>
      <p:ext uri="{BB962C8B-B14F-4D97-AF65-F5344CB8AC3E}">
        <p14:creationId xmlns:p14="http://schemas.microsoft.com/office/powerpoint/2010/main" val="1209923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Various sets of studies</a:t>
            </a:r>
            <a:endParaRPr lang="en-US" dirty="0"/>
          </a:p>
        </p:txBody>
      </p:sp>
      <p:sp>
        <p:nvSpPr>
          <p:cNvPr id="3" name="Content Placeholder 2"/>
          <p:cNvSpPr>
            <a:spLocks noGrp="1"/>
          </p:cNvSpPr>
          <p:nvPr>
            <p:ph sz="quarter" idx="1"/>
          </p:nvPr>
        </p:nvSpPr>
        <p:spPr/>
        <p:txBody>
          <a:bodyPr/>
          <a:lstStyle/>
          <a:p>
            <a:r>
              <a:rPr lang="en-US" sz="2800" dirty="0" smtClean="0"/>
              <a:t>Social science</a:t>
            </a:r>
          </a:p>
          <a:p>
            <a:pPr lvl="1"/>
            <a:r>
              <a:rPr lang="en-US" sz="2800" dirty="0" smtClean="0"/>
              <a:t>mixed-effects logistic regressions with many control factors</a:t>
            </a:r>
          </a:p>
          <a:p>
            <a:pPr lvl="2"/>
            <a:r>
              <a:rPr lang="en-US" sz="2400" dirty="0" smtClean="0"/>
              <a:t>BMI, height, age difference</a:t>
            </a:r>
          </a:p>
          <a:p>
            <a:pPr lvl="2"/>
            <a:r>
              <a:rPr lang="en-US" sz="2400" dirty="0" smtClean="0"/>
              <a:t>foreign versus non-foreign student</a:t>
            </a:r>
          </a:p>
          <a:p>
            <a:r>
              <a:rPr lang="en-US" sz="2800" dirty="0" smtClean="0"/>
              <a:t>Engineering</a:t>
            </a:r>
          </a:p>
          <a:p>
            <a:pPr lvl="1"/>
            <a:r>
              <a:rPr lang="en-US" sz="2800" dirty="0" smtClean="0"/>
              <a:t>various classifiers, without the control factors</a:t>
            </a:r>
            <a:endParaRPr lang="en-US" sz="2800" dirty="0"/>
          </a:p>
        </p:txBody>
      </p:sp>
    </p:spTree>
    <p:extLst>
      <p:ext uri="{BB962C8B-B14F-4D97-AF65-F5344CB8AC3E}">
        <p14:creationId xmlns:p14="http://schemas.microsoft.com/office/powerpoint/2010/main" val="19982745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Controls for Social Science Studies</a:t>
            </a:r>
            <a:endParaRPr lang="en-US" dirty="0"/>
          </a:p>
        </p:txBody>
      </p:sp>
      <p:sp>
        <p:nvSpPr>
          <p:cNvPr id="3" name="Content Placeholder 2"/>
          <p:cNvSpPr>
            <a:spLocks noGrp="1"/>
          </p:cNvSpPr>
          <p:nvPr>
            <p:ph sz="quarter" idx="1"/>
          </p:nvPr>
        </p:nvSpPr>
        <p:spPr>
          <a:xfrm>
            <a:off x="228600" y="1447800"/>
            <a:ext cx="8915400" cy="5029200"/>
          </a:xfrm>
        </p:spPr>
        <p:txBody>
          <a:bodyPr/>
          <a:lstStyle/>
          <a:p>
            <a:r>
              <a:rPr lang="en-US" sz="2000" b="1" dirty="0" smtClean="0"/>
              <a:t>Actor and Partner Traits</a:t>
            </a:r>
          </a:p>
          <a:p>
            <a:pPr lvl="1"/>
            <a:r>
              <a:rPr lang="en-US" sz="1800" dirty="0" smtClean="0"/>
              <a:t>Male gender – male (1,0)</a:t>
            </a:r>
          </a:p>
          <a:p>
            <a:pPr lvl="1"/>
            <a:r>
              <a:rPr lang="en-US" sz="1800" dirty="0" smtClean="0"/>
              <a:t>Height – inches (standardized by gender)</a:t>
            </a:r>
          </a:p>
          <a:p>
            <a:pPr lvl="1"/>
            <a:r>
              <a:rPr lang="en-US" sz="1800" dirty="0" smtClean="0"/>
              <a:t>BMI – Body mass index = weight (</a:t>
            </a:r>
            <a:r>
              <a:rPr lang="en-US" sz="1800" dirty="0" err="1" smtClean="0"/>
              <a:t>lb</a:t>
            </a:r>
            <a:r>
              <a:rPr lang="en-US" sz="1800" dirty="0" smtClean="0"/>
              <a:t>) / [height (in)]2 x 703 BM standardized by gender)</a:t>
            </a:r>
          </a:p>
          <a:p>
            <a:pPr lvl="1"/>
            <a:r>
              <a:rPr lang="en-US" sz="1800" dirty="0" smtClean="0"/>
              <a:t>Foreign – foreign born (1,0)</a:t>
            </a:r>
          </a:p>
          <a:p>
            <a:pPr lvl="1"/>
            <a:r>
              <a:rPr lang="en-US" sz="1800" dirty="0" smtClean="0"/>
              <a:t>Dating experience – respondent’s dating expertise </a:t>
            </a:r>
          </a:p>
          <a:p>
            <a:pPr marL="319088" lvl="1" indent="0">
              <a:buNone/>
            </a:pPr>
            <a:r>
              <a:rPr lang="en-US" sz="1800" dirty="0" smtClean="0"/>
              <a:t>	</a:t>
            </a:r>
            <a:r>
              <a:rPr lang="en-US" sz="1100" dirty="0" smtClean="0"/>
              <a:t>(7=several times a week, 6=twice a week, 5=once a week, 4=twice a month, 3=once a month, 2=several times a year, 1=almost never)</a:t>
            </a:r>
          </a:p>
          <a:p>
            <a:pPr lvl="1"/>
            <a:r>
              <a:rPr lang="en-US" sz="1800" dirty="0" smtClean="0"/>
              <a:t>Looking for relationship – whether respondent is seeking relationship or not (goal is to meet new people, get a date, or a serious relationship, = 1; if it seemed like fun, to say they did it, or other, = 0)</a:t>
            </a:r>
          </a:p>
          <a:p>
            <a:pPr lvl="4"/>
            <a:endParaRPr lang="en-US" sz="1600" dirty="0" smtClean="0"/>
          </a:p>
          <a:p>
            <a:r>
              <a:rPr lang="en-US" sz="2000" b="1" dirty="0" smtClean="0"/>
              <a:t>Dyad Traits</a:t>
            </a:r>
          </a:p>
          <a:p>
            <a:pPr lvl="1"/>
            <a:r>
              <a:rPr lang="en-US" sz="1800" dirty="0" smtClean="0"/>
              <a:t>Order – date’s order in evening (1=first, 20=last).</a:t>
            </a:r>
          </a:p>
          <a:p>
            <a:pPr lvl="1"/>
            <a:r>
              <a:rPr lang="en-US" sz="1800" dirty="0" smtClean="0"/>
              <a:t>Met before – dummy variable for knowing one another prior.</a:t>
            </a:r>
          </a:p>
          <a:p>
            <a:pPr lvl="1"/>
            <a:r>
              <a:rPr lang="en-US" sz="1800" dirty="0" smtClean="0"/>
              <a:t>Age difference – actor’s age in days – partner’s age in days.</a:t>
            </a:r>
          </a:p>
        </p:txBody>
      </p:sp>
    </p:spTree>
    <p:extLst>
      <p:ext uri="{BB962C8B-B14F-4D97-AF65-F5344CB8AC3E}">
        <p14:creationId xmlns:p14="http://schemas.microsoft.com/office/powerpoint/2010/main" val="5032534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Feature Normalization</a:t>
            </a:r>
            <a:endParaRPr lang="en-US"/>
          </a:p>
        </p:txBody>
      </p:sp>
      <p:sp>
        <p:nvSpPr>
          <p:cNvPr id="3" name="Content Placeholder 2"/>
          <p:cNvSpPr>
            <a:spLocks noGrp="1"/>
          </p:cNvSpPr>
          <p:nvPr>
            <p:ph sz="quarter" idx="1"/>
          </p:nvPr>
        </p:nvSpPr>
        <p:spPr/>
        <p:txBody>
          <a:bodyPr/>
          <a:lstStyle/>
          <a:p>
            <a:r>
              <a:rPr lang="en-US" sz="3000" dirty="0" smtClean="0"/>
              <a:t>word features are normalized by speakers total #words</a:t>
            </a:r>
          </a:p>
          <a:p>
            <a:r>
              <a:rPr lang="en-US" sz="3000" dirty="0" smtClean="0"/>
              <a:t>log rate of speech</a:t>
            </a:r>
          </a:p>
          <a:p>
            <a:r>
              <a:rPr lang="en-US" sz="3000" dirty="0" smtClean="0"/>
              <a:t>All the features standardized (mean=0, variance=1) globally across the training set before training.</a:t>
            </a:r>
          </a:p>
          <a:p>
            <a:pPr lvl="1"/>
            <a:endParaRPr lang="en-US" dirty="0" smtClean="0"/>
          </a:p>
          <a:p>
            <a:pPr lvl="1"/>
            <a:endParaRPr lang="en-US" dirty="0"/>
          </a:p>
        </p:txBody>
      </p:sp>
    </p:spTree>
    <p:extLst>
      <p:ext uri="{BB962C8B-B14F-4D97-AF65-F5344CB8AC3E}">
        <p14:creationId xmlns:p14="http://schemas.microsoft.com/office/powerpoint/2010/main" val="6854193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 Id="rId2" Type="http://schemas.openxmlformats.org/officeDocument/2006/relationships/image" Target="../media/image1.jpeg"/></Relationships>
</file>

<file path=ppt/theme/theme1.xml><?xml version="1.0" encoding="utf-8"?>
<a:theme xmlns:a="http://schemas.openxmlformats.org/drawingml/2006/main" name="4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2">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12439</TotalTime>
  <Words>6109</Words>
  <Application>Microsoft Macintosh PowerPoint</Application>
  <PresentationFormat>On-screen Show (4:3)</PresentationFormat>
  <Paragraphs>995</Paragraphs>
  <Slides>116</Slides>
  <Notes>40</Notes>
  <HiddenSlides>18</HiddenSlides>
  <MMClips>28</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3</vt:i4>
      </vt:variant>
      <vt:variant>
        <vt:lpstr>Slide Titles</vt:lpstr>
      </vt:variant>
      <vt:variant>
        <vt:i4>116</vt:i4>
      </vt:variant>
    </vt:vector>
  </HeadingPairs>
  <TitlesOfParts>
    <vt:vector size="135" baseType="lpstr">
      <vt:lpstr>Abadi MT Condensed Light</vt:lpstr>
      <vt:lpstr>Calibri</vt:lpstr>
      <vt:lpstr>Courier</vt:lpstr>
      <vt:lpstr>Franklin Gothic Book</vt:lpstr>
      <vt:lpstr>Franklin Gothic Book (Headings)</vt:lpstr>
      <vt:lpstr>Helvetica</vt:lpstr>
      <vt:lpstr>ＭＳ Ｐゴシック</vt:lpstr>
      <vt:lpstr>Perpetua</vt:lpstr>
      <vt:lpstr>Tahoma</vt:lpstr>
      <vt:lpstr>Times</vt:lpstr>
      <vt:lpstr>Times New Roman</vt:lpstr>
      <vt:lpstr>Verdana</vt:lpstr>
      <vt:lpstr>Wingdings</vt:lpstr>
      <vt:lpstr>Wingdings 2</vt:lpstr>
      <vt:lpstr>Arial</vt:lpstr>
      <vt:lpstr>4_Equity</vt:lpstr>
      <vt:lpstr>Photo Editor Photo</vt:lpstr>
      <vt:lpstr>Chart</vt:lpstr>
      <vt:lpstr>Document</vt:lpstr>
      <vt:lpstr>CS 224S / LINGUIST 285 Spoken Language Processing</vt:lpstr>
      <vt:lpstr>Outline</vt:lpstr>
      <vt:lpstr>Social Signal Processing = Affect/Emotion Detection</vt:lpstr>
      <vt:lpstr>Scherer’s typology of affective states</vt:lpstr>
      <vt:lpstr>PowerPoint Presentation</vt:lpstr>
      <vt:lpstr>Dimensional approach.  (Russell, 1980, 2003)</vt:lpstr>
      <vt:lpstr>Image from Russell 1997</vt:lpstr>
      <vt:lpstr>Distinctive vs. Dimensional approach</vt:lpstr>
      <vt:lpstr>Duchenne versus non-Duchenne smiles</vt:lpstr>
      <vt:lpstr>Duchenne smiles</vt:lpstr>
      <vt:lpstr>How to detect Duchenne smiles</vt:lpstr>
      <vt:lpstr>Emotional communication  and the Brunswikian Lens </vt:lpstr>
      <vt:lpstr>Implications for HCI</vt:lpstr>
      <vt:lpstr>Extroversion in Brunswikian Lens</vt:lpstr>
      <vt:lpstr>Acoustic implications of Duchenne smile</vt:lpstr>
      <vt:lpstr>Evolution and Duchenne smiles</vt:lpstr>
      <vt:lpstr>Four Theoretical Approaches to Emotion: 1. Darwinian (natural selection)</vt:lpstr>
      <vt:lpstr>Four Theoretical Approaches to Emotion: 2. Jamesian: Emotion is experience</vt:lpstr>
      <vt:lpstr>Four Theoretical Approaches to Emotion:  3. Cognitive: Appraisal</vt:lpstr>
      <vt:lpstr>Four Theoretical Approaches to Emotion:  4. Social Constructivism</vt:lpstr>
      <vt:lpstr>Link between valence/arousal and Cognitive-Appraisal  model</vt:lpstr>
      <vt:lpstr>Part II: Case studies and features</vt:lpstr>
      <vt:lpstr>Hard Questions in Emotion Recognition</vt:lpstr>
      <vt:lpstr>Major Problems for Classification: Different Valence/Different Activation</vt:lpstr>
      <vt:lpstr>But…. Different Valence/ Same Activation</vt:lpstr>
      <vt:lpstr>Data and tasks for Emotion  Detection</vt:lpstr>
      <vt:lpstr>Four quick case studies</vt:lpstr>
      <vt:lpstr>Example 1: Acted speech: Emotional Prosody Speech and Transcripts Corpus (EPSaT)</vt:lpstr>
      <vt:lpstr>    EPSaT Examples</vt:lpstr>
      <vt:lpstr>Liscombe et al. 2003 Features Automatic Acoustic-Prosodic</vt:lpstr>
      <vt:lpstr>Liscombe et al. 2003 Features Semi-Automatic Acoustic-Prosodic</vt:lpstr>
      <vt:lpstr>Global Pitch Statistics</vt:lpstr>
      <vt:lpstr>Global Pitch Statistics</vt:lpstr>
      <vt:lpstr>Correlation between emotion and acoustics</vt:lpstr>
      <vt:lpstr>Human labels for each sentence</vt:lpstr>
      <vt:lpstr>Liscombe et al. Experiments</vt:lpstr>
      <vt:lpstr>Example 2 - Ang 2002</vt:lpstr>
      <vt:lpstr>Data Annotation</vt:lpstr>
      <vt:lpstr>Data Labeling</vt:lpstr>
      <vt:lpstr>Emotion Samples</vt:lpstr>
      <vt:lpstr>Emotion Class Distribution</vt:lpstr>
      <vt:lpstr>Prosodic Model</vt:lpstr>
      <vt:lpstr>Prosodic Features</vt:lpstr>
      <vt:lpstr>Features (cont.)</vt:lpstr>
      <vt:lpstr>Pitch Features</vt:lpstr>
      <vt:lpstr>Language Model Features</vt:lpstr>
      <vt:lpstr>Results (cont.)</vt:lpstr>
      <vt:lpstr>Prosodic Predictors of Annoyed/Frustrated</vt:lpstr>
      <vt:lpstr>Ang et al ‘02 Conclusions</vt:lpstr>
      <vt:lpstr>Example 3: Basic Emotions across languages</vt:lpstr>
      <vt:lpstr>Results: Male speakers</vt:lpstr>
      <vt:lpstr>Results: Female speakers</vt:lpstr>
      <vt:lpstr>Perception</vt:lpstr>
      <vt:lpstr>Example 4: Intelligent Tutoring Spoken Dialogue System</vt:lpstr>
      <vt:lpstr>Tutorial corpus</vt:lpstr>
      <vt:lpstr>PowerPoint Presentation</vt:lpstr>
      <vt:lpstr>Corpus Statistics</vt:lpstr>
      <vt:lpstr>Uncertainty in ITSpoke</vt:lpstr>
      <vt:lpstr>PowerPoint Presentation</vt:lpstr>
      <vt:lpstr>Turns and Breath groups</vt:lpstr>
      <vt:lpstr>Liscombe et al: ITSpoke Experiment</vt:lpstr>
      <vt:lpstr>A tutorial system that adapts to uncertainty</vt:lpstr>
      <vt:lpstr>Features for uncertainty</vt:lpstr>
      <vt:lpstr>Conclusions</vt:lpstr>
      <vt:lpstr>Disengagement in ITSpoke 2</vt:lpstr>
      <vt:lpstr>Disengagement Features</vt:lpstr>
      <vt:lpstr>PowerPoint Presentation</vt:lpstr>
      <vt:lpstr>Scherer summary: Prosodic features for emotion</vt:lpstr>
      <vt:lpstr>Interpersonal stance</vt:lpstr>
      <vt:lpstr>Scherer’s typology of affective states</vt:lpstr>
      <vt:lpstr>Interpersonal Stance: Our Goals</vt:lpstr>
      <vt:lpstr>Methodology</vt:lpstr>
      <vt:lpstr>Speed dating</vt:lpstr>
      <vt:lpstr>PowerPoint Presentation</vt:lpstr>
      <vt:lpstr>Background: Previous work on Pickiness in Dating</vt:lpstr>
      <vt:lpstr>Background: Friendliness</vt:lpstr>
      <vt:lpstr>Background: Flirtation/Attractiveness</vt:lpstr>
      <vt:lpstr>Extracting social meaning</vt:lpstr>
      <vt:lpstr>Data annotation</vt:lpstr>
      <vt:lpstr>Study 1: What we attempted to predict</vt:lpstr>
      <vt:lpstr>Features</vt:lpstr>
      <vt:lpstr>LIWC</vt:lpstr>
      <vt:lpstr>Additional lexical features</vt:lpstr>
      <vt:lpstr>Speed date features extracted within turns: used for whole side</vt:lpstr>
      <vt:lpstr>Features: Pitch</vt:lpstr>
      <vt:lpstr>Prosodic features</vt:lpstr>
      <vt:lpstr>Replace 18 factors with 6</vt:lpstr>
      <vt:lpstr>Prosodic Features: 6 factors</vt:lpstr>
      <vt:lpstr>Positive and negative assessments</vt:lpstr>
      <vt:lpstr>Clarifications</vt:lpstr>
      <vt:lpstr>Regular Expression Patterns for Clarifications</vt:lpstr>
      <vt:lpstr>Turn-initial Laughter</vt:lpstr>
      <vt:lpstr>Turn medial/final Laughter</vt:lpstr>
      <vt:lpstr>Other features</vt:lpstr>
      <vt:lpstr>Accommodation features</vt:lpstr>
      <vt:lpstr>Simple measures of accommodation</vt:lpstr>
      <vt:lpstr>Various sets of studies</vt:lpstr>
      <vt:lpstr>Controls for Social Science Studies</vt:lpstr>
      <vt:lpstr>Feature Normalization</vt:lpstr>
      <vt:lpstr>Engineering studies 16 binary classifiers</vt:lpstr>
      <vt:lpstr>Test set</vt:lpstr>
      <vt:lpstr>Results using SVM Classifier</vt:lpstr>
      <vt:lpstr>Results using SVM Classifier</vt:lpstr>
      <vt:lpstr>What do flirters do?</vt:lpstr>
      <vt:lpstr>Unlikely words for male flirting</vt:lpstr>
      <vt:lpstr>What makes someone seem friendly? “Collaborative conversational style”</vt:lpstr>
      <vt:lpstr>What makes an awkward conversationalist?</vt:lpstr>
      <vt:lpstr>Assertive</vt:lpstr>
      <vt:lpstr>How useful are linguistic features?</vt:lpstr>
      <vt:lpstr>How useful are linguistic features?</vt:lpstr>
      <vt:lpstr>Nonlinguistic features</vt:lpstr>
      <vt:lpstr>Study on Bond formation</vt:lpstr>
      <vt:lpstr>How does clicking happen?</vt:lpstr>
      <vt:lpstr>Our hypothesis:  targeting of the empowered party</vt:lpstr>
      <vt:lpstr>Results: Clicking associated with:</vt:lpstr>
      <vt:lpstr>Conclusions</vt:lpstr>
    </vt:vector>
  </TitlesOfParts>
  <Manager/>
  <Company>Stanford University</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LSA.303 Introduction to Computational Linguistics</dc:title>
  <dc:subject/>
  <dc:creator>Dan Jurafsky</dc:creator>
  <cp:keywords/>
  <dc:description/>
  <cp:lastModifiedBy>Andrew Maas</cp:lastModifiedBy>
  <cp:revision>236</cp:revision>
  <cp:lastPrinted>2017-05-15T21:42:57Z</cp:lastPrinted>
  <dcterms:created xsi:type="dcterms:W3CDTF">2011-08-29T15:25:43Z</dcterms:created>
  <dcterms:modified xsi:type="dcterms:W3CDTF">2017-05-15T23:08:07Z</dcterms:modified>
  <cp:category/>
</cp:coreProperties>
</file>